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theme+xml" PartName="/ppt/theme/theme1.xml"/>
  <Override ContentType="application/vnd.openxmlformats-officedocument.theme+xml" PartName="/ppt/theme/them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binary" PartName="/ppt/metadata"/>
  <Override ContentType="application/vnd.openxmlformats-officedocument.presentationml.notesMaster+xml" PartName="/ppt/notesMasters/notesMaster1.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Lst>
  <p:sldSz cy="6858000" cx="12192000"/>
  <p:notesSz cx="6858000" cy="9144000"/>
  <p:embeddedFontLst>
    <p:embeddedFont>
      <p:font typeface="PT Sans"/>
      <p:regular r:id="rId46"/>
      <p:bold r:id="rId47"/>
      <p:italic r:id="rId48"/>
      <p:boldItalic r:id="rId4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3840">
          <p15:clr>
            <a:srgbClr val="000000"/>
          </p15:clr>
        </p15:guide>
      </p15:sldGuideLst>
    </p:ext>
    <p:ext uri="http://customooxmlschemas.google.com/">
      <go:slidesCustomData xmlns:go="http://customooxmlschemas.google.com/" r:id="rId50" roundtripDataSignature="AMtx7mjlxwjdsI5xmvGR/XALJXYSVisUFg=="/>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2" name="Josann Cutajar"/>
  <p:cmAuthor clrIdx="1" id="1" initials="" lastIdx="1" name="Roderick Vassallo"/>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font" Target="fonts/PTSans-regular.fntdata"/><Relationship Id="rId45" Type="http://schemas.openxmlformats.org/officeDocument/2006/relationships/slide" Target="slides/slide39.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commentAuthors" Target="commentAuthors.xml"/><Relationship Id="rId9" Type="http://schemas.openxmlformats.org/officeDocument/2006/relationships/slide" Target="slides/slide3.xml"/><Relationship Id="rId48" Type="http://schemas.openxmlformats.org/officeDocument/2006/relationships/font" Target="fonts/PTSans-italic.fntdata"/><Relationship Id="rId47" Type="http://schemas.openxmlformats.org/officeDocument/2006/relationships/font" Target="fonts/PTSans-bold.fntdata"/><Relationship Id="rId49" Type="http://schemas.openxmlformats.org/officeDocument/2006/relationships/font" Target="fonts/PTSans-boldItalic.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0" Type="http://customschemas.google.com/relationships/presentationmetadata" Target="metadata"/><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3-05-29T08:20:19.419">
    <p:pos x="6000" y="0"/>
    <p:text>insert slide after this on gender and social class</p:text>
    <p:extLst>
      <p:ext uri="{C676402C-5697-4E1C-873F-D02D1690AC5C}">
        <p15:threadingInfo timeZoneBias="0"/>
      </p:ext>
      <p:ext uri="http://customooxmlschemas.google.com/">
        <go:slidesCustomData xmlns:go="http://customooxmlschemas.google.com/" commentPostId="AAAAx5ziVEc"/>
      </p:ext>
    </p:extLst>
  </p:cm>
  <p:cm authorId="0" idx="2" dt="2023-05-29T07:31:34.329">
    <p:pos x="6000" y="0"/>
    <p:text>or make them read article and discuss https://www.wider.unu.edu/sites/default/files/Publications/Working-paper/PDF/wp-2019-108.pdf</p:text>
    <p:extLst>
      <p:ext uri="{C676402C-5697-4E1C-873F-D02D1690AC5C}">
        <p15:threadingInfo timeZoneBias="0">
          <p15:parentCm authorId="0" idx="1"/>
        </p15:threadingInfo>
      </p:ext>
      <p:ext uri="http://customooxmlschemas.google.com/">
        <go:slidesCustomData xmlns:go="http://customooxmlschemas.google.com/" commentPostId="AAAAx5ziVEg"/>
      </p:ext>
    </p:extLst>
  </p:cm>
  <p:cm authorId="1" idx="1" dt="2023-05-29T08:20:19.419">
    <p:pos x="6000" y="0"/>
    <p:text>What if we insert this at the very end in the section related to gender + social class. Telling the tutors to use this if they have more time to cover?</p:text>
    <p:extLst>
      <p:ext uri="{C676402C-5697-4E1C-873F-D02D1690AC5C}">
        <p15:threadingInfo timeZoneBias="0">
          <p15:parentCm authorId="0" idx="1"/>
        </p15:threadingInfo>
      </p:ext>
      <p:ext uri="http://customooxmlschemas.google.com/">
        <go:slidesCustomData xmlns:go="http://customooxmlschemas.google.com/" commentPostId="AAAAxkdnjQo"/>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5" name="Google Shape;5;n"/>
          <p:cNvSpPr/>
          <p:nvPr>
            <p:ph idx="3"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commission.europa.eu/strategy-and-policy/policies/justice-and-fundamental-rights/gender-equality/equal-pay/gender-pay-gap-situation-eu_en#:~:text=The%20gender%20pay%20gap%20in,less%20per%20hour%20than%20men" TargetMode="Externa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pace.coe.int/en/files/30007/html" TargetMode="Externa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eurofound.europa.eu/publications/report/2017/social-mobility-in-the-eu"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2" name="Google Shape;62;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g23ab14a257d_0_4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4" name="Google Shape;124;g23ab14a257d_0_4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5" name="Google Shape;125;g23ab14a257d_0_4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g23ab14a257d_0_5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1" name="Google Shape;131;g23ab14a257d_0_5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2" name="Google Shape;132;g23ab14a257d_0_5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g23ab14a257d_0_9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9" name="Google Shape;139;g23ab14a257d_0_9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0" name="Google Shape;140;g23ab14a257d_0_9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g23ab14a257d_0_6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7" name="Google Shape;147;g23ab14a257d_0_6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8" name="Google Shape;148;g23ab14a257d_0_6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23ab14a257d_0_6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4" name="Google Shape;154;g23ab14a257d_0_6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5" name="Google Shape;155;g23ab14a257d_0_6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g23ab14a257d_0_8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2" name="Google Shape;162;g23ab14a257d_0_8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63" name="Google Shape;163;g23ab14a257d_0_8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g23ab14a257d_0_10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9" name="Google Shape;169;g23ab14a257d_0_10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0" name="Google Shape;170;g23ab14a257d_0_10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23ab14a257d_0_1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1" name="Google Shape;181;g23ab14a257d_0_11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2" name="Google Shape;182;g23ab14a257d_0_11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g23ab14a257d_0_1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9" name="Google Shape;189;g23ab14a257d_0_12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0" name="Google Shape;190;g23ab14a257d_0_12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g23ab14a257d_0_13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7" name="Google Shape;197;g23ab14a257d_0_13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8" name="Google Shape;198;g23ab14a257d_0_13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p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6" name="Google Shape;66;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g23b351bc678_0_16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5" name="Google Shape;205;g23b351bc678_0_16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06" name="Google Shape;206;g23b351bc678_0_16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g23ab14a257d_0_19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2" name="Google Shape;212;g23ab14a257d_0_19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3" name="Google Shape;213;g23ab14a257d_0_19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g23ab14a257d_0_19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9" name="Google Shape;219;g23ab14a257d_0_19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0" name="Google Shape;220;g23ab14a257d_0_19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g23ab14a257d_0_20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7" name="Google Shape;227;g23ab14a257d_0_20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8" name="Google Shape;228;g23ab14a257d_0_20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g23ab14a257d_0_17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4" name="Google Shape;234;g23ab14a257d_0_17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ILO = International Labour Organisation</a:t>
            </a:r>
            <a:endParaRPr/>
          </a:p>
        </p:txBody>
      </p:sp>
      <p:sp>
        <p:nvSpPr>
          <p:cNvPr id="235" name="Google Shape;235;g23ab14a257d_0_17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g23ab14a257d_0_2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2" name="Google Shape;242;g23ab14a257d_0_21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43" name="Google Shape;243;g23ab14a257d_0_21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g23ab14a257d_0_2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0" name="Google Shape;250;g23ab14a257d_0_22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51" name="Google Shape;251;g23ab14a257d_0_22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g23ab14a257d_0_2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7" name="Google Shape;257;g23ab14a257d_0_22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58" name="Google Shape;258;g23ab14a257d_0_22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g23b351bc678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4" name="Google Shape;264;g23b351bc678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65" name="Google Shape;265;g23b351bc678_0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g23b351bc678_0_13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Learners may access the Handout via the QR code. You may choose to supply printed handouts if you prefer. Distribute the articles amongst different small groups and let the learners read the articles and use the knowledge garnered so far to analyse the situations. Encourage them to share their thoughts before you proceed. Allow room for discussion also with the whole group.</a:t>
            </a:r>
            <a:endParaRPr/>
          </a:p>
        </p:txBody>
      </p:sp>
      <p:sp>
        <p:nvSpPr>
          <p:cNvPr id="274" name="Google Shape;274;g23b351bc678_0_1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 name="Shape 70"/>
        <p:cNvGrpSpPr/>
        <p:nvPr/>
      </p:nvGrpSpPr>
      <p:grpSpPr>
        <a:xfrm>
          <a:off x="0" y="0"/>
          <a:ext cx="0" cy="0"/>
          <a:chOff x="0" y="0"/>
          <a:chExt cx="0" cy="0"/>
        </a:xfrm>
      </p:grpSpPr>
      <p:sp>
        <p:nvSpPr>
          <p:cNvPr id="71" name="Google Shape;71;g23ab14a257d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2" name="Google Shape;72;g23ab14a257d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3" name="Google Shape;73;g23ab14a257d_0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9" name="Shape 279"/>
        <p:cNvGrpSpPr/>
        <p:nvPr/>
      </p:nvGrpSpPr>
      <p:grpSpPr>
        <a:xfrm>
          <a:off x="0" y="0"/>
          <a:ext cx="0" cy="0"/>
          <a:chOff x="0" y="0"/>
          <a:chExt cx="0" cy="0"/>
        </a:xfrm>
      </p:grpSpPr>
      <p:sp>
        <p:nvSpPr>
          <p:cNvPr id="280" name="Google Shape;280;g23b351bc678_0_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1" name="Google Shape;281;g23b351bc678_0_1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82" name="Google Shape;282;g23b351bc678_0_1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g23b351bc678_0_5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8" name="Google Shape;288;g23b351bc678_0_5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SDH - Social Determinants of Health</a:t>
            </a:r>
            <a:endParaRPr/>
          </a:p>
        </p:txBody>
      </p:sp>
      <p:sp>
        <p:nvSpPr>
          <p:cNvPr id="289" name="Google Shape;289;g23b351bc678_0_5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g23b351bc678_0_6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7" name="Google Shape;297;g23b351bc678_0_6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98" name="Google Shape;298;g23b351bc678_0_6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g23b1897b614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5" name="Google Shape;305;g23b1897b614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06" name="Google Shape;306;g23b1897b614_0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1" name="Shape 311"/>
        <p:cNvGrpSpPr/>
        <p:nvPr/>
      </p:nvGrpSpPr>
      <p:grpSpPr>
        <a:xfrm>
          <a:off x="0" y="0"/>
          <a:ext cx="0" cy="0"/>
          <a:chOff x="0" y="0"/>
          <a:chExt cx="0" cy="0"/>
        </a:xfrm>
      </p:grpSpPr>
      <p:sp>
        <p:nvSpPr>
          <p:cNvPr id="312" name="Google Shape;312;g23b351bc678_0_6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3" name="Google Shape;313;g23b351bc678_0_6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u="sng">
                <a:solidFill>
                  <a:schemeClr val="hlink"/>
                </a:solidFill>
                <a:hlinkClick r:id="rId2"/>
              </a:rPr>
              <a:t>https://commission.europa.eu/strategy-and-policy/policies/justice-and-fundamental-rights/gender-equality/equal-pay/gender-pay-gap-situation-eu_en#:~:text=The%20gender%20pay%20gap%20in,less%20per%20hour%20than%20men</a:t>
            </a:r>
            <a:r>
              <a:rPr lang="en-US"/>
              <a:t> </a:t>
            </a:r>
            <a:endParaRPr/>
          </a:p>
          <a:p>
            <a:pPr indent="0" lvl="0" marL="0" rtl="0" algn="l">
              <a:lnSpc>
                <a:spcPct val="100000"/>
              </a:lnSpc>
              <a:spcBef>
                <a:spcPts val="0"/>
              </a:spcBef>
              <a:spcAft>
                <a:spcPts val="0"/>
              </a:spcAft>
              <a:buSzPts val="1400"/>
              <a:buNone/>
            </a:pPr>
            <a:r>
              <a:t/>
            </a:r>
            <a:endParaRPr/>
          </a:p>
        </p:txBody>
      </p:sp>
      <p:sp>
        <p:nvSpPr>
          <p:cNvPr id="314" name="Google Shape;314;g23b351bc678_0_6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 name="Shape 319"/>
        <p:cNvGrpSpPr/>
        <p:nvPr/>
      </p:nvGrpSpPr>
      <p:grpSpPr>
        <a:xfrm>
          <a:off x="0" y="0"/>
          <a:ext cx="0" cy="0"/>
          <a:chOff x="0" y="0"/>
          <a:chExt cx="0" cy="0"/>
        </a:xfrm>
      </p:grpSpPr>
      <p:sp>
        <p:nvSpPr>
          <p:cNvPr id="320" name="Google Shape;320;g255d78236c2_0_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1" name="Google Shape;321;g255d78236c2_0_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22" name="Google Shape;322;g255d78236c2_0_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6" name="Shape 326"/>
        <p:cNvGrpSpPr/>
        <p:nvPr/>
      </p:nvGrpSpPr>
      <p:grpSpPr>
        <a:xfrm>
          <a:off x="0" y="0"/>
          <a:ext cx="0" cy="0"/>
          <a:chOff x="0" y="0"/>
          <a:chExt cx="0" cy="0"/>
        </a:xfrm>
      </p:grpSpPr>
      <p:sp>
        <p:nvSpPr>
          <p:cNvPr id="327" name="Google Shape;327;g255d78236c2_0_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8" name="Google Shape;328;g255d78236c2_0_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29" name="Google Shape;329;g255d78236c2_0_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4" name="Shape 334"/>
        <p:cNvGrpSpPr/>
        <p:nvPr/>
      </p:nvGrpSpPr>
      <p:grpSpPr>
        <a:xfrm>
          <a:off x="0" y="0"/>
          <a:ext cx="0" cy="0"/>
          <a:chOff x="0" y="0"/>
          <a:chExt cx="0" cy="0"/>
        </a:xfrm>
      </p:grpSpPr>
      <p:sp>
        <p:nvSpPr>
          <p:cNvPr id="335" name="Google Shape;335;g23b351bc678_0_14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6" name="Google Shape;336;g23b351bc678_0_14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37" name="Google Shape;337;g23b351bc678_0_14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2" name="Shape 342"/>
        <p:cNvGrpSpPr/>
        <p:nvPr/>
      </p:nvGrpSpPr>
      <p:grpSpPr>
        <a:xfrm>
          <a:off x="0" y="0"/>
          <a:ext cx="0" cy="0"/>
          <a:chOff x="0" y="0"/>
          <a:chExt cx="0" cy="0"/>
        </a:xfrm>
      </p:grpSpPr>
      <p:sp>
        <p:nvSpPr>
          <p:cNvPr id="343" name="Google Shape;343;g23b351bc678_0_15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4" name="Google Shape;344;g23b351bc678_0_15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45" name="Google Shape;345;g23b351bc678_0_15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p2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49" name="Google Shape;349;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g23ab14a257d_0_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9" name="Google Shape;79;g23ab14a257d_0_1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0" name="Google Shape;80;g23ab14a257d_0_1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g23ab14a257d_0_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6" name="Google Shape;86;g23ab14a257d_0_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u="sng">
                <a:solidFill>
                  <a:schemeClr val="hlink"/>
                </a:solidFill>
                <a:hlinkClick r:id="rId2"/>
              </a:rPr>
              <a:t>https://pace.coe.int/en/files/30007/html</a:t>
            </a:r>
            <a:r>
              <a:rPr lang="en-US"/>
              <a:t> </a:t>
            </a:r>
            <a:endParaRPr/>
          </a:p>
        </p:txBody>
      </p:sp>
      <p:sp>
        <p:nvSpPr>
          <p:cNvPr id="87" name="Google Shape;87;g23ab14a257d_0_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g23ab14a257d_0_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 name="Google Shape;93;g23ab14a257d_0_1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4" name="Google Shape;94;g23ab14a257d_0_1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g23ab14a257d_0_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1" name="Google Shape;101;g23ab14a257d_0_2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2" name="Google Shape;102;g23ab14a257d_0_2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23ab14a257d_0_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9" name="Google Shape;109;g23ab14a257d_0_3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u="sng">
                <a:solidFill>
                  <a:schemeClr val="hlink"/>
                </a:solidFill>
                <a:hlinkClick r:id="rId2"/>
              </a:rPr>
              <a:t>https://www.eurofound.europa.eu/publications/report/2017/social-mobility-in-the-eu</a:t>
            </a:r>
            <a:r>
              <a:rPr lang="en-US"/>
              <a:t> </a:t>
            </a:r>
            <a:endParaRPr/>
          </a:p>
        </p:txBody>
      </p:sp>
      <p:sp>
        <p:nvSpPr>
          <p:cNvPr id="110" name="Google Shape;110;g23ab14a257d_0_3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23ab14a257d_0_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6" name="Google Shape;116;g23ab14a257d_0_3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7" name="Google Shape;117;g23ab14a257d_0_3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Slajd tytułowy">
  <p:cSld name="3_Slajd tytułowy">
    <p:bg>
      <p:bgPr>
        <a:blipFill>
          <a:blip r:embed="rId2">
            <a:alphaModFix/>
          </a:blip>
          <a:stretch>
            <a:fillRect/>
          </a:stretch>
        </a:blipFill>
      </p:bgPr>
    </p:bg>
    <p:spTree>
      <p:nvGrpSpPr>
        <p:cNvPr id="10" name="Shape 10"/>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Obraz z podpisem">
  <p:cSld name="2_Obraz z podpisem">
    <p:bg>
      <p:bgPr>
        <a:blipFill>
          <a:blip r:embed="rId2">
            <a:alphaModFix/>
          </a:blip>
          <a:stretch>
            <a:fillRect/>
          </a:stretch>
        </a:blipFill>
      </p:bgPr>
    </p:bg>
    <p:spTree>
      <p:nvGrpSpPr>
        <p:cNvPr id="39" name="Shape 39"/>
        <p:cNvGrpSpPr/>
        <p:nvPr/>
      </p:nvGrpSpPr>
      <p:grpSpPr>
        <a:xfrm>
          <a:off x="0" y="0"/>
          <a:ext cx="0" cy="0"/>
          <a:chOff x="0" y="0"/>
          <a:chExt cx="0" cy="0"/>
        </a:xfrm>
      </p:grpSpPr>
      <p:sp>
        <p:nvSpPr>
          <p:cNvPr id="40" name="Google Shape;40;p27"/>
          <p:cNvSpPr/>
          <p:nvPr>
            <p:ph idx="2" type="pic"/>
          </p:nvPr>
        </p:nvSpPr>
        <p:spPr>
          <a:xfrm>
            <a:off x="3866322" y="1503673"/>
            <a:ext cx="7510452" cy="4524823"/>
          </a:xfrm>
          <a:prstGeom prst="rect">
            <a:avLst/>
          </a:prstGeom>
          <a:noFill/>
          <a:ln>
            <a:noFill/>
          </a:ln>
        </p:spPr>
      </p:sp>
      <p:sp>
        <p:nvSpPr>
          <p:cNvPr id="41" name="Google Shape;41;p27"/>
          <p:cNvSpPr txBox="1"/>
          <p:nvPr>
            <p:ph type="title"/>
          </p:nvPr>
        </p:nvSpPr>
        <p:spPr>
          <a:xfrm>
            <a:off x="839788" y="1503673"/>
            <a:ext cx="2668725" cy="933450"/>
          </a:xfrm>
          <a:prstGeom prst="rect">
            <a:avLst/>
          </a:prstGeom>
          <a:noFill/>
          <a:ln>
            <a:noFill/>
          </a:ln>
        </p:spPr>
        <p:txBody>
          <a:bodyPr anchorCtr="0" anchor="b" bIns="45700" lIns="91425" spcFirstLastPara="1" rIns="91425" wrap="square" tIns="45700">
            <a:noAutofit/>
          </a:bodyPr>
          <a:lstStyle>
            <a:lvl1pPr lvl="0" marR="0" rtl="0" algn="l">
              <a:lnSpc>
                <a:spcPct val="90000"/>
              </a:lnSpc>
              <a:spcBef>
                <a:spcPts val="0"/>
              </a:spcBef>
              <a:spcAft>
                <a:spcPts val="0"/>
              </a:spcAft>
              <a:buClr>
                <a:schemeClr val="dk1"/>
              </a:buClr>
              <a:buSzPts val="2400"/>
              <a:buFont typeface="Verdana"/>
              <a:buNone/>
              <a:defRPr b="1" i="0" sz="24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42" name="Google Shape;42;p27"/>
          <p:cNvSpPr txBox="1"/>
          <p:nvPr>
            <p:ph idx="1" type="body"/>
          </p:nvPr>
        </p:nvSpPr>
        <p:spPr>
          <a:xfrm>
            <a:off x="839788" y="2764977"/>
            <a:ext cx="2668725" cy="3263519"/>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1600"/>
              <a:buFont typeface="Arial"/>
              <a:buNone/>
              <a:defRPr b="0" i="0" sz="1600" u="none" cap="none" strike="noStrike">
                <a:solidFill>
                  <a:schemeClr val="dk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1400"/>
              <a:buFont typeface="Arial"/>
              <a:buNone/>
              <a:defRPr b="0" i="0" sz="14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200"/>
              <a:buFont typeface="Arial"/>
              <a:buNone/>
              <a:defRPr b="0" i="0" sz="12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usty" type="blank">
  <p:cSld name="BLANK">
    <p:spTree>
      <p:nvGrpSpPr>
        <p:cNvPr id="43" name="Shape 43"/>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agłówek sekcji" type="secHead">
  <p:cSld name="SECTION_HEADER">
    <p:bg>
      <p:bgPr>
        <a:blipFill>
          <a:blip r:embed="rId2">
            <a:alphaModFix/>
          </a:blip>
          <a:stretch>
            <a:fillRect/>
          </a:stretch>
        </a:blipFill>
      </p:bgPr>
    </p:bg>
    <p:spTree>
      <p:nvGrpSpPr>
        <p:cNvPr id="44" name="Shape 44"/>
        <p:cNvGrpSpPr/>
        <p:nvPr/>
      </p:nvGrpSpPr>
      <p:grpSpPr>
        <a:xfrm>
          <a:off x="0" y="0"/>
          <a:ext cx="0" cy="0"/>
          <a:chOff x="0" y="0"/>
          <a:chExt cx="0" cy="0"/>
        </a:xfrm>
      </p:grpSpPr>
      <p:sp>
        <p:nvSpPr>
          <p:cNvPr id="45" name="Google Shape;45;p30"/>
          <p:cNvSpPr txBox="1"/>
          <p:nvPr>
            <p:ph type="title"/>
          </p:nvPr>
        </p:nvSpPr>
        <p:spPr>
          <a:xfrm>
            <a:off x="831850" y="1499046"/>
            <a:ext cx="10515600" cy="3461647"/>
          </a:xfrm>
          <a:prstGeom prst="rect">
            <a:avLst/>
          </a:prstGeom>
          <a:noFill/>
          <a:ln>
            <a:noFill/>
          </a:ln>
        </p:spPr>
        <p:txBody>
          <a:bodyPr anchorCtr="0" anchor="b" bIns="45700" lIns="91425" spcFirstLastPara="1" rIns="91425" wrap="square" tIns="45700">
            <a:normAutofit/>
          </a:bodyPr>
          <a:lstStyle>
            <a:lvl1pPr lvl="0" marR="0" rtl="0" algn="l">
              <a:lnSpc>
                <a:spcPct val="90000"/>
              </a:lnSpc>
              <a:spcBef>
                <a:spcPts val="0"/>
              </a:spcBef>
              <a:spcAft>
                <a:spcPts val="0"/>
              </a:spcAft>
              <a:buClr>
                <a:schemeClr val="dk1"/>
              </a:buClr>
              <a:buSzPts val="5400"/>
              <a:buFont typeface="Verdana"/>
              <a:buNone/>
              <a:defRPr b="1" i="0" sz="54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46" name="Google Shape;46;p30"/>
          <p:cNvSpPr txBox="1"/>
          <p:nvPr>
            <p:ph idx="1" type="body"/>
          </p:nvPr>
        </p:nvSpPr>
        <p:spPr>
          <a:xfrm>
            <a:off x="831850" y="5317436"/>
            <a:ext cx="10515600" cy="685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2400"/>
              <a:buFont typeface="Arial"/>
              <a:buNone/>
              <a:defRPr b="0" i="0" sz="2400" u="none" cap="none" strike="noStrike">
                <a:solidFill>
                  <a:schemeClr val="dk1"/>
                </a:solidFill>
                <a:latin typeface="Verdana"/>
                <a:ea typeface="Verdana"/>
                <a:cs typeface="Verdana"/>
                <a:sym typeface="Verdana"/>
              </a:defRPr>
            </a:lvl1pPr>
            <a:lvl2pPr indent="-228600" lvl="1" marL="914400" marR="0" rtl="0" algn="l">
              <a:lnSpc>
                <a:spcPct val="90000"/>
              </a:lnSpc>
              <a:spcBef>
                <a:spcPts val="500"/>
              </a:spcBef>
              <a:spcAft>
                <a:spcPts val="0"/>
              </a:spcAft>
              <a:buClr>
                <a:srgbClr val="888C99"/>
              </a:buClr>
              <a:buSzPts val="2000"/>
              <a:buFont typeface="Arial"/>
              <a:buNone/>
              <a:defRPr b="0" i="0" sz="2000" u="none" cap="none" strike="noStrike">
                <a:solidFill>
                  <a:srgbClr val="888C99"/>
                </a:solidFill>
                <a:latin typeface="Verdana"/>
                <a:ea typeface="Verdana"/>
                <a:cs typeface="Verdana"/>
                <a:sym typeface="Verdana"/>
              </a:defRPr>
            </a:lvl2pPr>
            <a:lvl3pPr indent="-228600" lvl="2" marL="1371600" marR="0" rtl="0" algn="l">
              <a:lnSpc>
                <a:spcPct val="90000"/>
              </a:lnSpc>
              <a:spcBef>
                <a:spcPts val="500"/>
              </a:spcBef>
              <a:spcAft>
                <a:spcPts val="0"/>
              </a:spcAft>
              <a:buClr>
                <a:srgbClr val="888C99"/>
              </a:buClr>
              <a:buSzPts val="1800"/>
              <a:buFont typeface="Arial"/>
              <a:buNone/>
              <a:defRPr b="0" i="0" sz="1800" u="none" cap="none" strike="noStrike">
                <a:solidFill>
                  <a:srgbClr val="888C99"/>
                </a:solidFill>
                <a:latin typeface="Verdana"/>
                <a:ea typeface="Verdana"/>
                <a:cs typeface="Verdana"/>
                <a:sym typeface="Verdana"/>
              </a:defRPr>
            </a:lvl3pPr>
            <a:lvl4pPr indent="-228600" lvl="3" marL="18288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Verdana"/>
                <a:ea typeface="Verdana"/>
                <a:cs typeface="Verdana"/>
                <a:sym typeface="Verdana"/>
              </a:defRPr>
            </a:lvl4pPr>
            <a:lvl5pPr indent="-228600" lvl="4" marL="22860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Verdana"/>
                <a:ea typeface="Verdana"/>
                <a:cs typeface="Verdana"/>
                <a:sym typeface="Verdana"/>
              </a:defRPr>
            </a:lvl5pPr>
            <a:lvl6pPr indent="-228600" lvl="5" marL="27432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6pPr>
            <a:lvl7pPr indent="-228600" lvl="6" marL="32004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7pPr>
            <a:lvl8pPr indent="-228600" lvl="7" marL="36576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8pPr>
            <a:lvl9pPr indent="-228600" lvl="8" marL="41148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Dwa elementy zawartości">
  <p:cSld name="7_Dwa elementy zawartości">
    <p:bg>
      <p:bgPr>
        <a:blipFill>
          <a:blip r:embed="rId2">
            <a:alphaModFix/>
          </a:blip>
          <a:stretch>
            <a:fillRect/>
          </a:stretch>
        </a:blipFill>
      </p:bgPr>
    </p:bg>
    <p:spTree>
      <p:nvGrpSpPr>
        <p:cNvPr id="47" name="Shape 47"/>
        <p:cNvGrpSpPr/>
        <p:nvPr/>
      </p:nvGrpSpPr>
      <p:grpSpPr>
        <a:xfrm>
          <a:off x="0" y="0"/>
          <a:ext cx="0" cy="0"/>
          <a:chOff x="0" y="0"/>
          <a:chExt cx="0" cy="0"/>
        </a:xfrm>
      </p:grpSpPr>
      <p:sp>
        <p:nvSpPr>
          <p:cNvPr id="48" name="Google Shape;48;p31"/>
          <p:cNvSpPr txBox="1"/>
          <p:nvPr>
            <p:ph type="title"/>
          </p:nvPr>
        </p:nvSpPr>
        <p:spPr>
          <a:xfrm>
            <a:off x="815225" y="1491351"/>
            <a:ext cx="7162067" cy="976075"/>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3600"/>
              <a:buFont typeface="Verdana"/>
              <a:buNone/>
              <a:defRPr b="1" i="0" sz="36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49" name="Google Shape;49;p31"/>
          <p:cNvSpPr txBox="1"/>
          <p:nvPr>
            <p:ph idx="1" type="body"/>
          </p:nvPr>
        </p:nvSpPr>
        <p:spPr>
          <a:xfrm>
            <a:off x="838199" y="2816913"/>
            <a:ext cx="7139093" cy="3200541"/>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
        <p:nvSpPr>
          <p:cNvPr id="50" name="Google Shape;50;p31"/>
          <p:cNvSpPr txBox="1"/>
          <p:nvPr>
            <p:ph idx="2" type="body"/>
          </p:nvPr>
        </p:nvSpPr>
        <p:spPr>
          <a:xfrm>
            <a:off x="8296310" y="1491351"/>
            <a:ext cx="3057489" cy="4526103"/>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orównanie">
  <p:cSld name="Porównanie">
    <p:bg>
      <p:bgPr>
        <a:blipFill>
          <a:blip r:embed="rId2">
            <a:alphaModFix/>
          </a:blip>
          <a:stretch>
            <a:fillRect/>
          </a:stretch>
        </a:blipFill>
      </p:bgPr>
    </p:bg>
    <p:spTree>
      <p:nvGrpSpPr>
        <p:cNvPr id="51" name="Shape 51"/>
        <p:cNvGrpSpPr/>
        <p:nvPr/>
      </p:nvGrpSpPr>
      <p:grpSpPr>
        <a:xfrm>
          <a:off x="0" y="0"/>
          <a:ext cx="0" cy="0"/>
          <a:chOff x="0" y="0"/>
          <a:chExt cx="0" cy="0"/>
        </a:xfrm>
      </p:grpSpPr>
      <p:sp>
        <p:nvSpPr>
          <p:cNvPr id="52" name="Google Shape;52;p32"/>
          <p:cNvSpPr txBox="1"/>
          <p:nvPr>
            <p:ph idx="1" type="body"/>
          </p:nvPr>
        </p:nvSpPr>
        <p:spPr>
          <a:xfrm>
            <a:off x="839788" y="2537169"/>
            <a:ext cx="5157787" cy="823912"/>
          </a:xfrm>
          <a:prstGeom prst="rect">
            <a:avLst/>
          </a:prstGeom>
          <a:noFill/>
          <a:ln>
            <a:noFill/>
          </a:ln>
        </p:spPr>
        <p:txBody>
          <a:bodyPr anchorCtr="0" anchor="b" bIns="45700" lIns="91425" spcFirstLastPara="1" rIns="91425" wrap="square" tIns="45700">
            <a:noAutofit/>
          </a:bodyPr>
          <a:lstStyle>
            <a:lvl1pPr indent="-228600" lvl="0" marL="457200" marR="0" rtl="0" algn="l">
              <a:lnSpc>
                <a:spcPct val="90000"/>
              </a:lnSpc>
              <a:spcBef>
                <a:spcPts val="1000"/>
              </a:spcBef>
              <a:spcAft>
                <a:spcPts val="0"/>
              </a:spcAft>
              <a:buClr>
                <a:schemeClr val="lt1"/>
              </a:buClr>
              <a:buSzPts val="2400"/>
              <a:buFont typeface="Arial"/>
              <a:buNone/>
              <a:defRPr b="1" i="0" sz="2400" u="none" cap="none" strike="noStrike">
                <a:solidFill>
                  <a:schemeClr val="lt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2000"/>
              <a:buFont typeface="Arial"/>
              <a:buNone/>
              <a:defRPr b="1" i="0" sz="20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800"/>
              <a:buFont typeface="Arial"/>
              <a:buNone/>
              <a:defRPr b="1" i="0" sz="18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9pPr>
          </a:lstStyle>
          <a:p/>
        </p:txBody>
      </p:sp>
      <p:sp>
        <p:nvSpPr>
          <p:cNvPr id="53" name="Google Shape;53;p32"/>
          <p:cNvSpPr txBox="1"/>
          <p:nvPr>
            <p:ph idx="2" type="body"/>
          </p:nvPr>
        </p:nvSpPr>
        <p:spPr>
          <a:xfrm>
            <a:off x="6172200" y="2537169"/>
            <a:ext cx="5183188" cy="823912"/>
          </a:xfrm>
          <a:prstGeom prst="rect">
            <a:avLst/>
          </a:prstGeom>
          <a:noFill/>
          <a:ln>
            <a:noFill/>
          </a:ln>
        </p:spPr>
        <p:txBody>
          <a:bodyPr anchorCtr="0" anchor="b" bIns="45700" lIns="91425" spcFirstLastPara="1" rIns="91425" wrap="square" tIns="45700">
            <a:noAutofit/>
          </a:bodyPr>
          <a:lstStyle>
            <a:lvl1pPr indent="-228600" lvl="0" marL="457200" marR="0" rtl="0" algn="l">
              <a:lnSpc>
                <a:spcPct val="90000"/>
              </a:lnSpc>
              <a:spcBef>
                <a:spcPts val="1000"/>
              </a:spcBef>
              <a:spcAft>
                <a:spcPts val="0"/>
              </a:spcAft>
              <a:buClr>
                <a:schemeClr val="lt1"/>
              </a:buClr>
              <a:buSzPts val="2400"/>
              <a:buFont typeface="Arial"/>
              <a:buNone/>
              <a:defRPr b="1" i="0" sz="2400" u="none" cap="none" strike="noStrike">
                <a:solidFill>
                  <a:schemeClr val="lt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2000"/>
              <a:buFont typeface="Arial"/>
              <a:buNone/>
              <a:defRPr b="1" i="0" sz="20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800"/>
              <a:buFont typeface="Arial"/>
              <a:buNone/>
              <a:defRPr b="1" i="0" sz="18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9pPr>
          </a:lstStyle>
          <a:p/>
        </p:txBody>
      </p:sp>
      <p:sp>
        <p:nvSpPr>
          <p:cNvPr id="54" name="Google Shape;54;p32"/>
          <p:cNvSpPr txBox="1"/>
          <p:nvPr>
            <p:ph type="title"/>
          </p:nvPr>
        </p:nvSpPr>
        <p:spPr>
          <a:xfrm>
            <a:off x="815225" y="1491352"/>
            <a:ext cx="10561550" cy="743999"/>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lt1"/>
              </a:buClr>
              <a:buSzPts val="4000"/>
              <a:buFont typeface="Verdana"/>
              <a:buNone/>
              <a:defRPr b="1" i="0" sz="4000" u="none" cap="none" strike="noStrike">
                <a:solidFill>
                  <a:schemeClr val="lt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55" name="Google Shape;55;p32"/>
          <p:cNvSpPr txBox="1"/>
          <p:nvPr>
            <p:ph idx="3" type="body"/>
          </p:nvPr>
        </p:nvSpPr>
        <p:spPr>
          <a:xfrm>
            <a:off x="839788" y="3527770"/>
            <a:ext cx="5157787" cy="2515222"/>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
        <p:nvSpPr>
          <p:cNvPr id="56" name="Google Shape;56;p32"/>
          <p:cNvSpPr txBox="1"/>
          <p:nvPr>
            <p:ph idx="4" type="body"/>
          </p:nvPr>
        </p:nvSpPr>
        <p:spPr>
          <a:xfrm>
            <a:off x="6172200" y="3527769"/>
            <a:ext cx="5183188" cy="2515223"/>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Slajd tytułowy">
  <p:cSld name="1_Slajd tytułowy">
    <p:bg>
      <p:bgPr>
        <a:blipFill>
          <a:blip r:embed="rId2">
            <a:alphaModFix/>
          </a:blip>
          <a:stretch>
            <a:fillRect/>
          </a:stretch>
        </a:blipFill>
      </p:bgPr>
    </p:bg>
    <p:spTree>
      <p:nvGrpSpPr>
        <p:cNvPr id="57" name="Shape 57"/>
        <p:cNvGrpSpPr/>
        <p:nvPr/>
      </p:nvGrpSpPr>
      <p:grpSpPr>
        <a:xfrm>
          <a:off x="0" y="0"/>
          <a:ext cx="0" cy="0"/>
          <a:chOff x="0" y="0"/>
          <a:chExt cx="0" cy="0"/>
        </a:xfrm>
      </p:grpSpPr>
      <p:sp>
        <p:nvSpPr>
          <p:cNvPr id="58" name="Google Shape;58;p36"/>
          <p:cNvSpPr txBox="1"/>
          <p:nvPr>
            <p:ph type="ctrTitle"/>
          </p:nvPr>
        </p:nvSpPr>
        <p:spPr>
          <a:xfrm>
            <a:off x="815225" y="1491351"/>
            <a:ext cx="10561550" cy="2544046"/>
          </a:xfrm>
          <a:prstGeom prst="rect">
            <a:avLst/>
          </a:prstGeom>
          <a:noFill/>
          <a:ln>
            <a:noFill/>
          </a:ln>
        </p:spPr>
        <p:txBody>
          <a:bodyPr anchorCtr="0" anchor="b" bIns="45700" lIns="91425" spcFirstLastPara="1" rIns="91425" wrap="square" tIns="45700">
            <a:noAutofit/>
          </a:bodyPr>
          <a:lstStyle>
            <a:lvl1pPr lvl="0" marR="0" rtl="0" algn="ctr">
              <a:lnSpc>
                <a:spcPct val="90000"/>
              </a:lnSpc>
              <a:spcBef>
                <a:spcPts val="0"/>
              </a:spcBef>
              <a:spcAft>
                <a:spcPts val="0"/>
              </a:spcAft>
              <a:buClr>
                <a:schemeClr val="lt1"/>
              </a:buClr>
              <a:buSzPts val="6000"/>
              <a:buFont typeface="Verdana"/>
              <a:buNone/>
              <a:defRPr b="1" i="0" sz="6000" u="none" cap="none" strike="noStrike">
                <a:solidFill>
                  <a:schemeClr val="lt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59" name="Google Shape;59;p36"/>
          <p:cNvSpPr txBox="1"/>
          <p:nvPr>
            <p:ph idx="1" type="subTitle"/>
          </p:nvPr>
        </p:nvSpPr>
        <p:spPr>
          <a:xfrm>
            <a:off x="815225" y="4384883"/>
            <a:ext cx="10561550" cy="1655762"/>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chemeClr val="lt1"/>
              </a:buClr>
              <a:buSzPts val="2400"/>
              <a:buFont typeface="Arial"/>
              <a:buNone/>
              <a:defRPr b="0" i="0" sz="2400" u="none" cap="none" strike="noStrike">
                <a:solidFill>
                  <a:schemeClr val="lt1"/>
                </a:solidFill>
                <a:latin typeface="Verdana"/>
                <a:ea typeface="Verdana"/>
                <a:cs typeface="Verdana"/>
                <a:sym typeface="Verdana"/>
              </a:defRPr>
            </a:lvl1pPr>
            <a:lvl2pPr lvl="1" marR="0" rtl="0" algn="ctr">
              <a:lnSpc>
                <a:spcPct val="90000"/>
              </a:lnSpc>
              <a:spcBef>
                <a:spcPts val="500"/>
              </a:spcBef>
              <a:spcAft>
                <a:spcPts val="0"/>
              </a:spcAft>
              <a:buClr>
                <a:schemeClr val="dk1"/>
              </a:buClr>
              <a:buSzPts val="2000"/>
              <a:buFont typeface="Arial"/>
              <a:buNone/>
              <a:defRPr b="0" i="0" sz="2000" u="none" cap="none" strike="noStrike">
                <a:solidFill>
                  <a:schemeClr val="dk1"/>
                </a:solidFill>
                <a:latin typeface="Verdana"/>
                <a:ea typeface="Verdana"/>
                <a:cs typeface="Verdana"/>
                <a:sym typeface="Verdana"/>
              </a:defRPr>
            </a:lvl2pPr>
            <a:lvl3pPr lvl="2" marR="0" rtl="0" algn="ctr">
              <a:lnSpc>
                <a:spcPct val="90000"/>
              </a:lnSpc>
              <a:spcBef>
                <a:spcPts val="500"/>
              </a:spcBef>
              <a:spcAft>
                <a:spcPts val="0"/>
              </a:spcAft>
              <a:buClr>
                <a:schemeClr val="dk1"/>
              </a:buClr>
              <a:buSzPts val="1800"/>
              <a:buFont typeface="Arial"/>
              <a:buNone/>
              <a:defRPr b="0" i="0" sz="1800" u="none" cap="none" strike="noStrike">
                <a:solidFill>
                  <a:schemeClr val="dk1"/>
                </a:solidFill>
                <a:latin typeface="Verdana"/>
                <a:ea typeface="Verdana"/>
                <a:cs typeface="Verdana"/>
                <a:sym typeface="Verdana"/>
              </a:defRPr>
            </a:lvl3pPr>
            <a:lvl4pPr lvl="3"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Verdana"/>
                <a:ea typeface="Verdana"/>
                <a:cs typeface="Verdana"/>
                <a:sym typeface="Verdana"/>
              </a:defRPr>
            </a:lvl4pPr>
            <a:lvl5pPr lvl="4"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Verdana"/>
                <a:ea typeface="Verdana"/>
                <a:cs typeface="Verdana"/>
                <a:sym typeface="Verdana"/>
              </a:defRPr>
            </a:lvl5pPr>
            <a:lvl6pPr lvl="5"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6pPr>
            <a:lvl7pPr lvl="6"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7pPr>
            <a:lvl8pPr lvl="7"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8pPr>
            <a:lvl9pPr lvl="8"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Slajd tytułowy" type="title">
  <p:cSld name="TITLE">
    <p:bg>
      <p:bgPr>
        <a:blipFill>
          <a:blip r:embed="rId2">
            <a:alphaModFix/>
          </a:blip>
          <a:stretch>
            <a:fillRect/>
          </a:stretch>
        </a:blipFill>
      </p:bgPr>
    </p:bg>
    <p:spTree>
      <p:nvGrpSpPr>
        <p:cNvPr id="11" name="Shape 11"/>
        <p:cNvGrpSpPr/>
        <p:nvPr/>
      </p:nvGrpSpPr>
      <p:grpSpPr>
        <a:xfrm>
          <a:off x="0" y="0"/>
          <a:ext cx="0" cy="0"/>
          <a:chOff x="0" y="0"/>
          <a:chExt cx="0" cy="0"/>
        </a:xfrm>
      </p:grpSpPr>
      <p:sp>
        <p:nvSpPr>
          <p:cNvPr id="12" name="Google Shape;12;p23"/>
          <p:cNvSpPr txBox="1"/>
          <p:nvPr>
            <p:ph type="ctrTitle"/>
          </p:nvPr>
        </p:nvSpPr>
        <p:spPr>
          <a:xfrm>
            <a:off x="815225" y="1491351"/>
            <a:ext cx="10561550" cy="2544046"/>
          </a:xfrm>
          <a:prstGeom prst="rect">
            <a:avLst/>
          </a:prstGeom>
          <a:noFill/>
          <a:ln>
            <a:noFill/>
          </a:ln>
        </p:spPr>
        <p:txBody>
          <a:bodyPr anchorCtr="0" anchor="b" bIns="45700" lIns="91425" spcFirstLastPara="1" rIns="91425" wrap="square" tIns="45700">
            <a:noAutofit/>
          </a:bodyPr>
          <a:lstStyle>
            <a:lvl1pPr lvl="0" marR="0" rtl="0" algn="ctr">
              <a:lnSpc>
                <a:spcPct val="90000"/>
              </a:lnSpc>
              <a:spcBef>
                <a:spcPts val="0"/>
              </a:spcBef>
              <a:spcAft>
                <a:spcPts val="0"/>
              </a:spcAft>
              <a:buClr>
                <a:schemeClr val="dk1"/>
              </a:buClr>
              <a:buSzPts val="6000"/>
              <a:buFont typeface="Verdana"/>
              <a:buNone/>
              <a:defRPr b="1" i="0" sz="60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3" name="Google Shape;13;p23"/>
          <p:cNvSpPr txBox="1"/>
          <p:nvPr>
            <p:ph idx="1" type="subTitle"/>
          </p:nvPr>
        </p:nvSpPr>
        <p:spPr>
          <a:xfrm>
            <a:off x="815225" y="4384883"/>
            <a:ext cx="10561550" cy="1655762"/>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chemeClr val="dk1"/>
              </a:buClr>
              <a:buSzPts val="2400"/>
              <a:buFont typeface="Arial"/>
              <a:buNone/>
              <a:defRPr b="0" i="0" sz="2400" u="none" cap="none" strike="noStrike">
                <a:solidFill>
                  <a:schemeClr val="dk1"/>
                </a:solidFill>
                <a:latin typeface="Verdana"/>
                <a:ea typeface="Verdana"/>
                <a:cs typeface="Verdana"/>
                <a:sym typeface="Verdana"/>
              </a:defRPr>
            </a:lvl1pPr>
            <a:lvl2pPr lvl="1" marR="0" rtl="0" algn="ctr">
              <a:lnSpc>
                <a:spcPct val="90000"/>
              </a:lnSpc>
              <a:spcBef>
                <a:spcPts val="500"/>
              </a:spcBef>
              <a:spcAft>
                <a:spcPts val="0"/>
              </a:spcAft>
              <a:buClr>
                <a:schemeClr val="dk1"/>
              </a:buClr>
              <a:buSzPts val="2000"/>
              <a:buFont typeface="Arial"/>
              <a:buNone/>
              <a:defRPr b="0" i="0" sz="2000" u="none" cap="none" strike="noStrike">
                <a:solidFill>
                  <a:schemeClr val="dk1"/>
                </a:solidFill>
                <a:latin typeface="Verdana"/>
                <a:ea typeface="Verdana"/>
                <a:cs typeface="Verdana"/>
                <a:sym typeface="Verdana"/>
              </a:defRPr>
            </a:lvl2pPr>
            <a:lvl3pPr lvl="2" marR="0" rtl="0" algn="ctr">
              <a:lnSpc>
                <a:spcPct val="90000"/>
              </a:lnSpc>
              <a:spcBef>
                <a:spcPts val="500"/>
              </a:spcBef>
              <a:spcAft>
                <a:spcPts val="0"/>
              </a:spcAft>
              <a:buClr>
                <a:schemeClr val="dk1"/>
              </a:buClr>
              <a:buSzPts val="1800"/>
              <a:buFont typeface="Arial"/>
              <a:buNone/>
              <a:defRPr b="0" i="0" sz="1800" u="none" cap="none" strike="noStrike">
                <a:solidFill>
                  <a:schemeClr val="dk1"/>
                </a:solidFill>
                <a:latin typeface="Verdana"/>
                <a:ea typeface="Verdana"/>
                <a:cs typeface="Verdana"/>
                <a:sym typeface="Verdana"/>
              </a:defRPr>
            </a:lvl3pPr>
            <a:lvl4pPr lvl="3"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Verdana"/>
                <a:ea typeface="Verdana"/>
                <a:cs typeface="Verdana"/>
                <a:sym typeface="Verdana"/>
              </a:defRPr>
            </a:lvl4pPr>
            <a:lvl5pPr lvl="4"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Verdana"/>
                <a:ea typeface="Verdana"/>
                <a:cs typeface="Verdana"/>
                <a:sym typeface="Verdana"/>
              </a:defRPr>
            </a:lvl5pPr>
            <a:lvl6pPr lvl="5"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6pPr>
            <a:lvl7pPr lvl="6"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7pPr>
            <a:lvl8pPr lvl="7"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8pPr>
            <a:lvl9pPr lvl="8"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ytuł i zawartość" type="obj">
  <p:cSld name="OBJECT">
    <p:bg>
      <p:bgPr>
        <a:blipFill>
          <a:blip r:embed="rId2">
            <a:alphaModFix/>
          </a:blip>
          <a:stretch>
            <a:fillRect/>
          </a:stretch>
        </a:blipFill>
      </p:bgPr>
    </p:bg>
    <p:spTree>
      <p:nvGrpSpPr>
        <p:cNvPr id="14" name="Shape 14"/>
        <p:cNvGrpSpPr/>
        <p:nvPr/>
      </p:nvGrpSpPr>
      <p:grpSpPr>
        <a:xfrm>
          <a:off x="0" y="0"/>
          <a:ext cx="0" cy="0"/>
          <a:chOff x="0" y="0"/>
          <a:chExt cx="0" cy="0"/>
        </a:xfrm>
      </p:grpSpPr>
      <p:sp>
        <p:nvSpPr>
          <p:cNvPr id="15" name="Google Shape;15;p29"/>
          <p:cNvSpPr txBox="1"/>
          <p:nvPr>
            <p:ph type="title"/>
          </p:nvPr>
        </p:nvSpPr>
        <p:spPr>
          <a:xfrm>
            <a:off x="815225" y="1491352"/>
            <a:ext cx="10561550" cy="743999"/>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lt1"/>
              </a:buClr>
              <a:buSzPts val="4000"/>
              <a:buFont typeface="Verdana"/>
              <a:buNone/>
              <a:defRPr b="1" i="0" sz="4000" u="none" cap="none" strike="noStrike">
                <a:solidFill>
                  <a:schemeClr val="lt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6" name="Google Shape;16;p29"/>
          <p:cNvSpPr txBox="1"/>
          <p:nvPr>
            <p:ph idx="1" type="body"/>
          </p:nvPr>
        </p:nvSpPr>
        <p:spPr>
          <a:xfrm>
            <a:off x="815225" y="2584836"/>
            <a:ext cx="10561550" cy="3457191"/>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Nagłówek sekcji">
  <p:cSld name="1_Nagłówek sekcji">
    <p:bg>
      <p:bgPr>
        <a:blipFill>
          <a:blip r:embed="rId2">
            <a:alphaModFix/>
          </a:blip>
          <a:stretch>
            <a:fillRect/>
          </a:stretch>
        </a:blipFill>
      </p:bgPr>
    </p:bg>
    <p:spTree>
      <p:nvGrpSpPr>
        <p:cNvPr id="17" name="Shape 17"/>
        <p:cNvGrpSpPr/>
        <p:nvPr/>
      </p:nvGrpSpPr>
      <p:grpSpPr>
        <a:xfrm>
          <a:off x="0" y="0"/>
          <a:ext cx="0" cy="0"/>
          <a:chOff x="0" y="0"/>
          <a:chExt cx="0" cy="0"/>
        </a:xfrm>
      </p:grpSpPr>
      <p:sp>
        <p:nvSpPr>
          <p:cNvPr id="18" name="Google Shape;18;p25"/>
          <p:cNvSpPr txBox="1"/>
          <p:nvPr>
            <p:ph type="title"/>
          </p:nvPr>
        </p:nvSpPr>
        <p:spPr>
          <a:xfrm>
            <a:off x="831850" y="1499047"/>
            <a:ext cx="10515600" cy="652482"/>
          </a:xfrm>
          <a:prstGeom prst="rect">
            <a:avLst/>
          </a:prstGeom>
          <a:noFill/>
          <a:ln>
            <a:noFill/>
          </a:ln>
        </p:spPr>
        <p:txBody>
          <a:bodyPr anchorCtr="0" anchor="b" bIns="45700" lIns="91425" spcFirstLastPara="1" rIns="91425" wrap="square" tIns="45700">
            <a:noAutofit/>
          </a:bodyPr>
          <a:lstStyle>
            <a:lvl1pPr lvl="0" marR="0" rtl="0" algn="l">
              <a:lnSpc>
                <a:spcPct val="90000"/>
              </a:lnSpc>
              <a:spcBef>
                <a:spcPts val="0"/>
              </a:spcBef>
              <a:spcAft>
                <a:spcPts val="0"/>
              </a:spcAft>
              <a:buClr>
                <a:schemeClr val="dk1"/>
              </a:buClr>
              <a:buSzPts val="4000"/>
              <a:buFont typeface="Verdana"/>
              <a:buNone/>
              <a:defRPr b="1" i="0" sz="40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9" name="Google Shape;19;p25"/>
          <p:cNvSpPr txBox="1"/>
          <p:nvPr>
            <p:ph idx="1" type="body"/>
          </p:nvPr>
        </p:nvSpPr>
        <p:spPr>
          <a:xfrm>
            <a:off x="831850" y="2710927"/>
            <a:ext cx="10515600" cy="3292309"/>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2400"/>
              <a:buFont typeface="Arial"/>
              <a:buNone/>
              <a:defRPr b="0" i="0" sz="2400" u="none" cap="none" strike="noStrike">
                <a:solidFill>
                  <a:schemeClr val="dk1"/>
                </a:solidFill>
                <a:latin typeface="Verdana"/>
                <a:ea typeface="Verdana"/>
                <a:cs typeface="Verdana"/>
                <a:sym typeface="Verdana"/>
              </a:defRPr>
            </a:lvl1pPr>
            <a:lvl2pPr indent="-228600" lvl="1" marL="914400" marR="0" rtl="0" algn="l">
              <a:lnSpc>
                <a:spcPct val="90000"/>
              </a:lnSpc>
              <a:spcBef>
                <a:spcPts val="500"/>
              </a:spcBef>
              <a:spcAft>
                <a:spcPts val="0"/>
              </a:spcAft>
              <a:buClr>
                <a:srgbClr val="888C99"/>
              </a:buClr>
              <a:buSzPts val="2000"/>
              <a:buFont typeface="Arial"/>
              <a:buNone/>
              <a:defRPr b="0" i="0" sz="2000" u="none" cap="none" strike="noStrike">
                <a:solidFill>
                  <a:srgbClr val="888C99"/>
                </a:solidFill>
                <a:latin typeface="Verdana"/>
                <a:ea typeface="Verdana"/>
                <a:cs typeface="Verdana"/>
                <a:sym typeface="Verdana"/>
              </a:defRPr>
            </a:lvl2pPr>
            <a:lvl3pPr indent="-228600" lvl="2" marL="1371600" marR="0" rtl="0" algn="l">
              <a:lnSpc>
                <a:spcPct val="90000"/>
              </a:lnSpc>
              <a:spcBef>
                <a:spcPts val="500"/>
              </a:spcBef>
              <a:spcAft>
                <a:spcPts val="0"/>
              </a:spcAft>
              <a:buClr>
                <a:srgbClr val="888C99"/>
              </a:buClr>
              <a:buSzPts val="1800"/>
              <a:buFont typeface="Arial"/>
              <a:buNone/>
              <a:defRPr b="0" i="0" sz="1800" u="none" cap="none" strike="noStrike">
                <a:solidFill>
                  <a:srgbClr val="888C99"/>
                </a:solidFill>
                <a:latin typeface="Verdana"/>
                <a:ea typeface="Verdana"/>
                <a:cs typeface="Verdana"/>
                <a:sym typeface="Verdana"/>
              </a:defRPr>
            </a:lvl3pPr>
            <a:lvl4pPr indent="-228600" lvl="3" marL="18288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Verdana"/>
                <a:ea typeface="Verdana"/>
                <a:cs typeface="Verdana"/>
                <a:sym typeface="Verdana"/>
              </a:defRPr>
            </a:lvl4pPr>
            <a:lvl5pPr indent="-228600" lvl="4" marL="22860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Verdana"/>
                <a:ea typeface="Verdana"/>
                <a:cs typeface="Verdana"/>
                <a:sym typeface="Verdana"/>
              </a:defRPr>
            </a:lvl5pPr>
            <a:lvl6pPr indent="-228600" lvl="5" marL="27432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6pPr>
            <a:lvl7pPr indent="-228600" lvl="6" marL="32004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7pPr>
            <a:lvl8pPr indent="-228600" lvl="7" marL="36576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8pPr>
            <a:lvl9pPr indent="-228600" lvl="8" marL="41148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Obraz z podpisem">
  <p:cSld name="1_Obraz z podpisem">
    <p:bg>
      <p:bgPr>
        <a:blipFill>
          <a:blip r:embed="rId2">
            <a:alphaModFix/>
          </a:blip>
          <a:stretch>
            <a:fillRect/>
          </a:stretch>
        </a:blipFill>
      </p:bgPr>
    </p:bg>
    <p:spTree>
      <p:nvGrpSpPr>
        <p:cNvPr id="20" name="Shape 20"/>
        <p:cNvGrpSpPr/>
        <p:nvPr/>
      </p:nvGrpSpPr>
      <p:grpSpPr>
        <a:xfrm>
          <a:off x="0" y="0"/>
          <a:ext cx="0" cy="0"/>
          <a:chOff x="0" y="0"/>
          <a:chExt cx="0" cy="0"/>
        </a:xfrm>
      </p:grpSpPr>
      <p:sp>
        <p:nvSpPr>
          <p:cNvPr id="21" name="Google Shape;21;p34"/>
          <p:cNvSpPr/>
          <p:nvPr>
            <p:ph idx="2" type="pic"/>
          </p:nvPr>
        </p:nvSpPr>
        <p:spPr>
          <a:xfrm>
            <a:off x="3866322" y="1503673"/>
            <a:ext cx="7510452" cy="4524823"/>
          </a:xfrm>
          <a:prstGeom prst="rect">
            <a:avLst/>
          </a:prstGeom>
          <a:noFill/>
          <a:ln>
            <a:noFill/>
          </a:ln>
        </p:spPr>
      </p:sp>
      <p:sp>
        <p:nvSpPr>
          <p:cNvPr id="22" name="Google Shape;22;p34"/>
          <p:cNvSpPr txBox="1"/>
          <p:nvPr>
            <p:ph type="title"/>
          </p:nvPr>
        </p:nvSpPr>
        <p:spPr>
          <a:xfrm>
            <a:off x="839788" y="1503673"/>
            <a:ext cx="2668725" cy="933450"/>
          </a:xfrm>
          <a:prstGeom prst="rect">
            <a:avLst/>
          </a:prstGeom>
          <a:noFill/>
          <a:ln>
            <a:noFill/>
          </a:ln>
        </p:spPr>
        <p:txBody>
          <a:bodyPr anchorCtr="0" anchor="b" bIns="45700" lIns="91425" spcFirstLastPara="1" rIns="91425" wrap="square" tIns="45700">
            <a:noAutofit/>
          </a:bodyPr>
          <a:lstStyle>
            <a:lvl1pPr lvl="0" marR="0" rtl="0" algn="l">
              <a:lnSpc>
                <a:spcPct val="90000"/>
              </a:lnSpc>
              <a:spcBef>
                <a:spcPts val="0"/>
              </a:spcBef>
              <a:spcAft>
                <a:spcPts val="0"/>
              </a:spcAft>
              <a:buClr>
                <a:schemeClr val="lt1"/>
              </a:buClr>
              <a:buSzPts val="2400"/>
              <a:buFont typeface="Verdana"/>
              <a:buNone/>
              <a:defRPr b="1" i="0" sz="2400" u="none" cap="none" strike="noStrike">
                <a:solidFill>
                  <a:schemeClr val="lt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3" name="Google Shape;23;p34"/>
          <p:cNvSpPr txBox="1"/>
          <p:nvPr>
            <p:ph idx="1" type="body"/>
          </p:nvPr>
        </p:nvSpPr>
        <p:spPr>
          <a:xfrm>
            <a:off x="839788" y="2764977"/>
            <a:ext cx="2668725" cy="3263519"/>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lt1"/>
              </a:buClr>
              <a:buSzPts val="1600"/>
              <a:buFont typeface="Arial"/>
              <a:buNone/>
              <a:defRPr b="0" i="0" sz="1600" u="none" cap="none" strike="noStrike">
                <a:solidFill>
                  <a:schemeClr val="lt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1400"/>
              <a:buFont typeface="Arial"/>
              <a:buNone/>
              <a:defRPr b="0" i="0" sz="14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200"/>
              <a:buFont typeface="Arial"/>
              <a:buNone/>
              <a:defRPr b="0" i="0" sz="12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Porównanie">
  <p:cSld name="1_Porównanie">
    <p:bg>
      <p:bgPr>
        <a:blipFill>
          <a:blip r:embed="rId2">
            <a:alphaModFix/>
          </a:blip>
          <a:stretch>
            <a:fillRect/>
          </a:stretch>
        </a:blipFill>
      </p:bgPr>
    </p:bg>
    <p:spTree>
      <p:nvGrpSpPr>
        <p:cNvPr id="24" name="Shape 24"/>
        <p:cNvGrpSpPr/>
        <p:nvPr/>
      </p:nvGrpSpPr>
      <p:grpSpPr>
        <a:xfrm>
          <a:off x="0" y="0"/>
          <a:ext cx="0" cy="0"/>
          <a:chOff x="0" y="0"/>
          <a:chExt cx="0" cy="0"/>
        </a:xfrm>
      </p:grpSpPr>
      <p:sp>
        <p:nvSpPr>
          <p:cNvPr id="25" name="Google Shape;25;p33"/>
          <p:cNvSpPr txBox="1"/>
          <p:nvPr>
            <p:ph idx="1" type="body"/>
          </p:nvPr>
        </p:nvSpPr>
        <p:spPr>
          <a:xfrm>
            <a:off x="839788" y="2537169"/>
            <a:ext cx="5157787" cy="823912"/>
          </a:xfrm>
          <a:prstGeom prst="rect">
            <a:avLst/>
          </a:prstGeom>
          <a:noFill/>
          <a:ln>
            <a:noFill/>
          </a:ln>
        </p:spPr>
        <p:txBody>
          <a:bodyPr anchorCtr="0" anchor="b"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2400"/>
              <a:buFont typeface="Arial"/>
              <a:buNone/>
              <a:defRPr b="1" i="0" sz="2400" u="none" cap="none" strike="noStrike">
                <a:solidFill>
                  <a:schemeClr val="dk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2000"/>
              <a:buFont typeface="Arial"/>
              <a:buNone/>
              <a:defRPr b="1" i="0" sz="20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800"/>
              <a:buFont typeface="Arial"/>
              <a:buNone/>
              <a:defRPr b="1" i="0" sz="18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9pPr>
          </a:lstStyle>
          <a:p/>
        </p:txBody>
      </p:sp>
      <p:sp>
        <p:nvSpPr>
          <p:cNvPr id="26" name="Google Shape;26;p33"/>
          <p:cNvSpPr txBox="1"/>
          <p:nvPr>
            <p:ph idx="2" type="body"/>
          </p:nvPr>
        </p:nvSpPr>
        <p:spPr>
          <a:xfrm>
            <a:off x="6172200" y="2537169"/>
            <a:ext cx="5183188" cy="823912"/>
          </a:xfrm>
          <a:prstGeom prst="rect">
            <a:avLst/>
          </a:prstGeom>
          <a:noFill/>
          <a:ln>
            <a:noFill/>
          </a:ln>
        </p:spPr>
        <p:txBody>
          <a:bodyPr anchorCtr="0" anchor="b"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2400"/>
              <a:buFont typeface="Arial"/>
              <a:buNone/>
              <a:defRPr b="1" i="0" sz="2400" u="none" cap="none" strike="noStrike">
                <a:solidFill>
                  <a:schemeClr val="dk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2000"/>
              <a:buFont typeface="Arial"/>
              <a:buNone/>
              <a:defRPr b="1" i="0" sz="20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800"/>
              <a:buFont typeface="Arial"/>
              <a:buNone/>
              <a:defRPr b="1" i="0" sz="18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9pPr>
          </a:lstStyle>
          <a:p/>
        </p:txBody>
      </p:sp>
      <p:sp>
        <p:nvSpPr>
          <p:cNvPr id="27" name="Google Shape;27;p33"/>
          <p:cNvSpPr txBox="1"/>
          <p:nvPr>
            <p:ph type="title"/>
          </p:nvPr>
        </p:nvSpPr>
        <p:spPr>
          <a:xfrm>
            <a:off x="815225" y="1491352"/>
            <a:ext cx="10561550" cy="743999"/>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4000"/>
              <a:buFont typeface="Verdana"/>
              <a:buNone/>
              <a:defRPr b="1" i="0" sz="40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8" name="Google Shape;28;p33"/>
          <p:cNvSpPr txBox="1"/>
          <p:nvPr>
            <p:ph idx="3" type="body"/>
          </p:nvPr>
        </p:nvSpPr>
        <p:spPr>
          <a:xfrm>
            <a:off x="839788" y="3527770"/>
            <a:ext cx="5157787" cy="2515222"/>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
        <p:nvSpPr>
          <p:cNvPr id="29" name="Google Shape;29;p33"/>
          <p:cNvSpPr txBox="1"/>
          <p:nvPr>
            <p:ph idx="4" type="body"/>
          </p:nvPr>
        </p:nvSpPr>
        <p:spPr>
          <a:xfrm>
            <a:off x="6172200" y="3527769"/>
            <a:ext cx="5183188" cy="2515223"/>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wa elementy zawartości" type="twoObj">
  <p:cSld name="TWO_OBJECTS">
    <p:bg>
      <p:bgPr>
        <a:blipFill>
          <a:blip r:embed="rId2">
            <a:alphaModFix/>
          </a:blip>
          <a:stretch>
            <a:fillRect/>
          </a:stretch>
        </a:blipFill>
      </p:bgPr>
    </p:bg>
    <p:spTree>
      <p:nvGrpSpPr>
        <p:cNvPr id="30" name="Shape 30"/>
        <p:cNvGrpSpPr/>
        <p:nvPr/>
      </p:nvGrpSpPr>
      <p:grpSpPr>
        <a:xfrm>
          <a:off x="0" y="0"/>
          <a:ext cx="0" cy="0"/>
          <a:chOff x="0" y="0"/>
          <a:chExt cx="0" cy="0"/>
        </a:xfrm>
      </p:grpSpPr>
      <p:sp>
        <p:nvSpPr>
          <p:cNvPr id="31" name="Google Shape;31;p26"/>
          <p:cNvSpPr txBox="1"/>
          <p:nvPr>
            <p:ph type="title"/>
          </p:nvPr>
        </p:nvSpPr>
        <p:spPr>
          <a:xfrm>
            <a:off x="815225" y="1491351"/>
            <a:ext cx="5121267" cy="976075"/>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3600"/>
              <a:buFont typeface="Verdana"/>
              <a:buNone/>
              <a:defRPr b="1" i="0" sz="36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2" name="Google Shape;32;p26"/>
          <p:cNvSpPr txBox="1"/>
          <p:nvPr>
            <p:ph idx="1" type="body"/>
          </p:nvPr>
        </p:nvSpPr>
        <p:spPr>
          <a:xfrm>
            <a:off x="838200" y="2816913"/>
            <a:ext cx="5098292" cy="3200541"/>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
        <p:nvSpPr>
          <p:cNvPr id="33" name="Google Shape;33;p26"/>
          <p:cNvSpPr txBox="1"/>
          <p:nvPr>
            <p:ph idx="2" type="body"/>
          </p:nvPr>
        </p:nvSpPr>
        <p:spPr>
          <a:xfrm>
            <a:off x="6255508" y="1491351"/>
            <a:ext cx="5098292" cy="4526103"/>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Dwa elementy zawartości">
  <p:cSld name="2_Dwa elementy zawartości">
    <p:bg>
      <p:bgPr>
        <a:blipFill>
          <a:blip r:embed="rId2">
            <a:alphaModFix/>
          </a:blip>
          <a:stretch>
            <a:fillRect/>
          </a:stretch>
        </a:blipFill>
      </p:bgPr>
    </p:bg>
    <p:spTree>
      <p:nvGrpSpPr>
        <p:cNvPr id="34" name="Shape 34"/>
        <p:cNvGrpSpPr/>
        <p:nvPr/>
      </p:nvGrpSpPr>
      <p:grpSpPr>
        <a:xfrm>
          <a:off x="0" y="0"/>
          <a:ext cx="0" cy="0"/>
          <a:chOff x="0" y="0"/>
          <a:chExt cx="0" cy="0"/>
        </a:xfrm>
      </p:grpSpPr>
      <p:sp>
        <p:nvSpPr>
          <p:cNvPr id="35" name="Google Shape;35;p24"/>
          <p:cNvSpPr txBox="1"/>
          <p:nvPr>
            <p:ph type="title"/>
          </p:nvPr>
        </p:nvSpPr>
        <p:spPr>
          <a:xfrm>
            <a:off x="815225" y="1491351"/>
            <a:ext cx="5121267" cy="976075"/>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lt1"/>
              </a:buClr>
              <a:buSzPts val="3600"/>
              <a:buFont typeface="Verdana"/>
              <a:buNone/>
              <a:defRPr b="1" i="0" sz="3600" u="none" cap="none" strike="noStrike">
                <a:solidFill>
                  <a:schemeClr val="lt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6" name="Google Shape;36;p24"/>
          <p:cNvSpPr txBox="1"/>
          <p:nvPr>
            <p:ph idx="1" type="body"/>
          </p:nvPr>
        </p:nvSpPr>
        <p:spPr>
          <a:xfrm>
            <a:off x="838200" y="2816913"/>
            <a:ext cx="5098292" cy="3200541"/>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
        <p:nvSpPr>
          <p:cNvPr id="37" name="Google Shape;37;p24"/>
          <p:cNvSpPr txBox="1"/>
          <p:nvPr>
            <p:ph idx="2" type="body"/>
          </p:nvPr>
        </p:nvSpPr>
        <p:spPr>
          <a:xfrm>
            <a:off x="6255508" y="1491351"/>
            <a:ext cx="5098292" cy="4526103"/>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ajd tytułowy">
  <p:cSld name="Slajd tytułowy">
    <p:spTree>
      <p:nvGrpSpPr>
        <p:cNvPr id="38" name="Shape 38"/>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3.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theme" Target="../theme/theme2.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transition spd="med">
    <p:fade thruBlk="1"/>
  </p:transition>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 Id="rId3" Type="http://schemas.openxmlformats.org/officeDocument/2006/relationships/hyperlink" Target="http://www.youtube.com/watch?v=9JOyTf1q6gE" TargetMode="External"/><Relationship Id="rId4" Type="http://schemas.openxmlformats.org/officeDocument/2006/relationships/image" Target="../media/image26.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2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6.xml"/><Relationship Id="rId3" Type="http://schemas.openxmlformats.org/officeDocument/2006/relationships/image" Target="../media/image20.png"/><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image" Target="../media/image1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image" Target="../media/image2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image" Target="../media/image19.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25.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2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 Id="rId3" Type="http://schemas.openxmlformats.org/officeDocument/2006/relationships/image" Target="../media/image13.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8.xml"/><Relationship Id="rId3" Type="http://schemas.openxmlformats.org/officeDocument/2006/relationships/comments" Target="../comments/commen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9.xml"/><Relationship Id="rId3" Type="http://schemas.openxmlformats.org/officeDocument/2006/relationships/image" Target="../media/image17.jpg"/><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1.xml"/><Relationship Id="rId3" Type="http://schemas.openxmlformats.org/officeDocument/2006/relationships/image" Target="../media/image8.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 Id="rId3" Type="http://schemas.openxmlformats.org/officeDocument/2006/relationships/image" Target="../media/image1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3.xml"/><Relationship Id="rId3" Type="http://schemas.openxmlformats.org/officeDocument/2006/relationships/image" Target="../media/image14.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4.xml"/><Relationship Id="rId3" Type="http://schemas.openxmlformats.org/officeDocument/2006/relationships/image" Target="../media/image12.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 Id="rId3" Type="http://schemas.openxmlformats.org/officeDocument/2006/relationships/image" Target="../media/image21.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7.xml"/><Relationship Id="rId3" Type="http://schemas.openxmlformats.org/officeDocument/2006/relationships/hyperlink" Target="https://www.ilo.org/infostories/en-GB/Stories/Employment/barriers-women#what-women/how-people-feel" TargetMode="External"/><Relationship Id="rId4" Type="http://schemas.openxmlformats.org/officeDocument/2006/relationships/hyperlink" Target="http://www.youtube.com/watch?v=o2csP8o6Sao" TargetMode="External"/><Relationship Id="rId5" Type="http://schemas.openxmlformats.org/officeDocument/2006/relationships/image" Target="../media/image29.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1" Type="http://schemas.openxmlformats.org/officeDocument/2006/relationships/hyperlink" Target="https://www.ilo.org/infostories/en-GB/Stories/Employment/barriers-women#what-women" TargetMode="External"/><Relationship Id="rId10" Type="http://schemas.openxmlformats.org/officeDocument/2006/relationships/hyperlink" Target="https://commission.europa.eu/strategy-and-policy/policies/justice-and-fundamental-rights/gender-equality/equal-pay/gender-pay-gap-situation-eu_en#:~:text=The%20gender%20pay%20gap%20in,less%20per%20hour%20than%20men." TargetMode="External"/><Relationship Id="rId1" Type="http://schemas.openxmlformats.org/officeDocument/2006/relationships/slideLayout" Target="../slideLayouts/slideLayout4.xml"/><Relationship Id="rId2" Type="http://schemas.openxmlformats.org/officeDocument/2006/relationships/notesSlide" Target="../notesSlides/notesSlide39.xml"/><Relationship Id="rId3" Type="http://schemas.openxmlformats.org/officeDocument/2006/relationships/hyperlink" Target="https://www.youtube.com/watch?v=rJQgvbava2g" TargetMode="External"/><Relationship Id="rId4" Type="http://schemas.openxmlformats.org/officeDocument/2006/relationships/hyperlink" Target="https://core-econ.org/the-economy/book/text/0-3-contents.html" TargetMode="External"/><Relationship Id="rId9" Type="http://schemas.openxmlformats.org/officeDocument/2006/relationships/hyperlink" Target="https://www.eumonitor.eu/9353000/1/j9vvik7m1c3gyxp/vl59mpupm0vq?ctx=vk4jic6t1dxz" TargetMode="External"/><Relationship Id="rId5" Type="http://schemas.openxmlformats.org/officeDocument/2006/relationships/hyperlink" Target="https://pace.coe.int/en/files/30007/html" TargetMode="External"/><Relationship Id="rId6" Type="http://schemas.openxmlformats.org/officeDocument/2006/relationships/hyperlink" Target="https://www.researchgate.net/publication/279656059_Applying_Intersectionality_Complexity_Theory_to_Address_the_Social_Determinants_of_Women's_Health" TargetMode="External"/><Relationship Id="rId7" Type="http://schemas.openxmlformats.org/officeDocument/2006/relationships/hyperlink" Target="https://www.eurofound.europa.eu/publications/report/2017/social-mobility-in-the-eu" TargetMode="External"/><Relationship Id="rId8" Type="http://schemas.openxmlformats.org/officeDocument/2006/relationships/hyperlink" Target="https://journals.sagepub.com/doi/pdf/10.1177/0038038513481128"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hyperlink" Target="https://pace.coe.int/en/files/30007/html"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28.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hyperlink" Target="https://www.eurofound.europa.eu/publications/report/2017/social-mobility-in-the-eu"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 name="Shape 63"/>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sp>
        <p:nvSpPr>
          <p:cNvPr id="127" name="Google Shape;127;g23ab14a257d_0_44"/>
          <p:cNvSpPr txBox="1"/>
          <p:nvPr>
            <p:ph type="title"/>
          </p:nvPr>
        </p:nvSpPr>
        <p:spPr>
          <a:xfrm>
            <a:off x="831850" y="1499047"/>
            <a:ext cx="10515600" cy="652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4000"/>
              <a:buNone/>
            </a:pPr>
            <a:r>
              <a:rPr lang="en-US"/>
              <a:t>Variation in Social Mobility (cont…)</a:t>
            </a:r>
            <a:endParaRPr/>
          </a:p>
        </p:txBody>
      </p:sp>
      <p:sp>
        <p:nvSpPr>
          <p:cNvPr id="128" name="Google Shape;128;g23ab14a257d_0_44"/>
          <p:cNvSpPr txBox="1"/>
          <p:nvPr>
            <p:ph idx="1" type="body"/>
          </p:nvPr>
        </p:nvSpPr>
        <p:spPr>
          <a:xfrm>
            <a:off x="831850" y="2710927"/>
            <a:ext cx="10515600" cy="3292200"/>
          </a:xfrm>
          <a:prstGeom prst="rect">
            <a:avLst/>
          </a:prstGeom>
          <a:noFill/>
          <a:ln>
            <a:noFill/>
          </a:ln>
        </p:spPr>
        <p:txBody>
          <a:bodyPr anchorCtr="0" anchor="t" bIns="45700" lIns="91425" spcFirstLastPara="1" rIns="91425" wrap="square" tIns="45700">
            <a:noAutofit/>
          </a:bodyPr>
          <a:lstStyle/>
          <a:p>
            <a:pPr indent="-342900" lvl="0" marL="457200" rtl="0" algn="l">
              <a:lnSpc>
                <a:spcPct val="90000"/>
              </a:lnSpc>
              <a:spcBef>
                <a:spcPts val="1000"/>
              </a:spcBef>
              <a:spcAft>
                <a:spcPts val="0"/>
              </a:spcAft>
              <a:buSzPts val="1800"/>
              <a:buChar char="●"/>
            </a:pPr>
            <a:r>
              <a:rPr b="1" lang="en-US" sz="1800"/>
              <a:t>Absolute social mobility </a:t>
            </a:r>
            <a:r>
              <a:rPr lang="en-US" sz="1800"/>
              <a:t>refers to changes across whole societies as a reflection of occupational changes and societal progress in a particular country or region.</a:t>
            </a:r>
            <a:endParaRPr sz="1800"/>
          </a:p>
          <a:p>
            <a:pPr indent="-342900" lvl="0" marL="457200" rtl="0" algn="l">
              <a:lnSpc>
                <a:spcPct val="90000"/>
              </a:lnSpc>
              <a:spcBef>
                <a:spcPts val="0"/>
              </a:spcBef>
              <a:spcAft>
                <a:spcPts val="0"/>
              </a:spcAft>
              <a:buSzPts val="1800"/>
              <a:buChar char="●"/>
            </a:pPr>
            <a:r>
              <a:rPr b="1" lang="en-US" sz="1800"/>
              <a:t>Relative social mobility</a:t>
            </a:r>
            <a:r>
              <a:rPr lang="en-US" sz="1800"/>
              <a:t> - or </a:t>
            </a:r>
            <a:r>
              <a:rPr i="1" lang="en-US" sz="1800"/>
              <a:t>social fluidity</a:t>
            </a:r>
            <a:r>
              <a:rPr lang="en-US" sz="1800"/>
              <a:t> - captures the probability that a child will move from their parents’ place in the social strata to another category in terms of occupation or income.  </a:t>
            </a:r>
            <a:endParaRPr sz="1800"/>
          </a:p>
          <a:p>
            <a:pPr indent="0" lvl="0" marL="457200" rtl="0" algn="l">
              <a:lnSpc>
                <a:spcPct val="90000"/>
              </a:lnSpc>
              <a:spcBef>
                <a:spcPts val="1000"/>
              </a:spcBef>
              <a:spcAft>
                <a:spcPts val="0"/>
              </a:spcAft>
              <a:buSzPts val="2400"/>
              <a:buNone/>
            </a:pPr>
            <a:r>
              <a:t/>
            </a:r>
            <a:endParaRPr sz="1800"/>
          </a:p>
          <a:p>
            <a:pPr indent="-342900" lvl="0" marL="457200" rtl="0" algn="l">
              <a:lnSpc>
                <a:spcPct val="90000"/>
              </a:lnSpc>
              <a:spcBef>
                <a:spcPts val="1000"/>
              </a:spcBef>
              <a:spcAft>
                <a:spcPts val="0"/>
              </a:spcAft>
              <a:buSzPts val="1800"/>
              <a:buChar char="●"/>
            </a:pPr>
            <a:r>
              <a:rPr lang="en-US" sz="1800"/>
              <a:t>Social mobility may also be:</a:t>
            </a:r>
            <a:endParaRPr sz="1800"/>
          </a:p>
          <a:p>
            <a:pPr indent="-342900" lvl="1" marL="914400" rtl="0" algn="l">
              <a:lnSpc>
                <a:spcPct val="90000"/>
              </a:lnSpc>
              <a:spcBef>
                <a:spcPts val="0"/>
              </a:spcBef>
              <a:spcAft>
                <a:spcPts val="0"/>
              </a:spcAft>
              <a:buClr>
                <a:srgbClr val="666666"/>
              </a:buClr>
              <a:buSzPts val="1800"/>
              <a:buChar char="○"/>
            </a:pPr>
            <a:r>
              <a:rPr b="1" lang="en-US" sz="1800">
                <a:solidFill>
                  <a:srgbClr val="666666"/>
                </a:solidFill>
              </a:rPr>
              <a:t>Intragenerational mobility </a:t>
            </a:r>
            <a:r>
              <a:rPr lang="en-US" sz="1800">
                <a:solidFill>
                  <a:srgbClr val="666666"/>
                </a:solidFill>
              </a:rPr>
              <a:t>focuses on the transitions of individuals during their lifetime, most commonly by comparing their first and their current job.</a:t>
            </a:r>
            <a:endParaRPr sz="1800">
              <a:solidFill>
                <a:srgbClr val="666666"/>
              </a:solidFill>
            </a:endParaRPr>
          </a:p>
          <a:p>
            <a:pPr indent="-342900" lvl="1" marL="914400" rtl="0" algn="l">
              <a:lnSpc>
                <a:spcPct val="90000"/>
              </a:lnSpc>
              <a:spcBef>
                <a:spcPts val="0"/>
              </a:spcBef>
              <a:spcAft>
                <a:spcPts val="0"/>
              </a:spcAft>
              <a:buClr>
                <a:srgbClr val="666666"/>
              </a:buClr>
              <a:buSzPts val="1800"/>
              <a:buChar char="○"/>
            </a:pPr>
            <a:r>
              <a:rPr b="1" lang="en-US" sz="1800">
                <a:solidFill>
                  <a:srgbClr val="666666"/>
                </a:solidFill>
              </a:rPr>
              <a:t>Intergenerational mobility </a:t>
            </a:r>
            <a:r>
              <a:rPr lang="en-US" sz="1800">
                <a:solidFill>
                  <a:srgbClr val="666666"/>
                </a:solidFill>
              </a:rPr>
              <a:t>is understood as the relationship between the parental and adult-children’s socioeconomic positions – the individual’s current circumstances compared with the circumstances in which that person originated.</a:t>
            </a:r>
            <a:endParaRPr sz="1800">
              <a:solidFill>
                <a:srgbClr val="666666"/>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pic>
        <p:nvPicPr>
          <p:cNvPr id="134" name="Google Shape;134;g23ab14a257d_0_54"/>
          <p:cNvPicPr preferRelativeResize="0"/>
          <p:nvPr/>
        </p:nvPicPr>
        <p:blipFill rotWithShape="1">
          <a:blip r:embed="rId3">
            <a:alphaModFix amt="33000"/>
          </a:blip>
          <a:srcRect b="15796" l="0" r="0" t="0"/>
          <a:stretch/>
        </p:blipFill>
        <p:spPr>
          <a:xfrm>
            <a:off x="0" y="0"/>
            <a:ext cx="12192000" cy="6858000"/>
          </a:xfrm>
          <a:prstGeom prst="rect">
            <a:avLst/>
          </a:prstGeom>
          <a:noFill/>
          <a:ln>
            <a:noFill/>
          </a:ln>
        </p:spPr>
      </p:pic>
      <p:sp>
        <p:nvSpPr>
          <p:cNvPr id="135" name="Google Shape;135;g23ab14a257d_0_54"/>
          <p:cNvSpPr txBox="1"/>
          <p:nvPr>
            <p:ph type="title"/>
          </p:nvPr>
        </p:nvSpPr>
        <p:spPr>
          <a:xfrm>
            <a:off x="831850" y="1499047"/>
            <a:ext cx="10515600" cy="652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4000"/>
              <a:buNone/>
            </a:pPr>
            <a:r>
              <a:rPr lang="en-US"/>
              <a:t>Social Justice</a:t>
            </a:r>
            <a:endParaRPr/>
          </a:p>
        </p:txBody>
      </p:sp>
      <p:sp>
        <p:nvSpPr>
          <p:cNvPr id="136" name="Google Shape;136;g23ab14a257d_0_54"/>
          <p:cNvSpPr txBox="1"/>
          <p:nvPr>
            <p:ph idx="1" type="body"/>
          </p:nvPr>
        </p:nvSpPr>
        <p:spPr>
          <a:xfrm>
            <a:off x="831850" y="2710927"/>
            <a:ext cx="10515600" cy="3292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400"/>
              <a:buNone/>
            </a:pPr>
            <a:r>
              <a:rPr b="1" lang="en-US"/>
              <a:t>Social justice is fairness as it manifests in society in the distribution of wealth, opportunities, privileges and is about eradicating social disadvantages altogether.</a:t>
            </a:r>
            <a:endParaRPr b="1"/>
          </a:p>
          <a:p>
            <a:pPr indent="-381000" lvl="0" marL="457200" rtl="0" algn="l">
              <a:lnSpc>
                <a:spcPct val="90000"/>
              </a:lnSpc>
              <a:spcBef>
                <a:spcPts val="1000"/>
              </a:spcBef>
              <a:spcAft>
                <a:spcPts val="0"/>
              </a:spcAft>
              <a:buSzPts val="2400"/>
              <a:buChar char="●"/>
            </a:pPr>
            <a:r>
              <a:rPr lang="en-US"/>
              <a:t>To be distinguished from social mobility as the opportunity of some individuals or groups escaping disadvantage.</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sp>
        <p:nvSpPr>
          <p:cNvPr id="142" name="Google Shape;142;g23ab14a257d_0_94"/>
          <p:cNvSpPr txBox="1"/>
          <p:nvPr>
            <p:ph type="title"/>
          </p:nvPr>
        </p:nvSpPr>
        <p:spPr>
          <a:xfrm>
            <a:off x="497975" y="1097850"/>
            <a:ext cx="3207900" cy="42246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2400"/>
              <a:buNone/>
            </a:pPr>
            <a:r>
              <a:t/>
            </a:r>
            <a:endParaRPr/>
          </a:p>
          <a:p>
            <a:pPr indent="0" lvl="0" marL="0" rtl="0" algn="l">
              <a:lnSpc>
                <a:spcPct val="90000"/>
              </a:lnSpc>
              <a:spcBef>
                <a:spcPts val="0"/>
              </a:spcBef>
              <a:spcAft>
                <a:spcPts val="0"/>
              </a:spcAft>
              <a:buSzPts val="2400"/>
              <a:buNone/>
            </a:pPr>
            <a:r>
              <a:rPr lang="en-US" sz="2200"/>
              <a:t>S</a:t>
            </a:r>
            <a:r>
              <a:rPr lang="en-US" sz="1700"/>
              <a:t>ocieties </a:t>
            </a:r>
            <a:r>
              <a:rPr lang="en-US" sz="1900"/>
              <a:t>tend to create different ways of distinguishing between groups.</a:t>
            </a:r>
            <a:endParaRPr sz="1900"/>
          </a:p>
          <a:p>
            <a:pPr indent="0" lvl="0" marL="0" rtl="0" algn="l">
              <a:lnSpc>
                <a:spcPct val="90000"/>
              </a:lnSpc>
              <a:spcBef>
                <a:spcPts val="0"/>
              </a:spcBef>
              <a:spcAft>
                <a:spcPts val="0"/>
              </a:spcAft>
              <a:buSzPts val="2400"/>
              <a:buNone/>
            </a:pPr>
            <a:r>
              <a:t/>
            </a:r>
            <a:endParaRPr sz="1900"/>
          </a:p>
          <a:p>
            <a:pPr indent="0" lvl="0" marL="0" rtl="0" algn="l">
              <a:lnSpc>
                <a:spcPct val="90000"/>
              </a:lnSpc>
              <a:spcBef>
                <a:spcPts val="0"/>
              </a:spcBef>
              <a:spcAft>
                <a:spcPts val="0"/>
              </a:spcAft>
              <a:buSzPts val="2400"/>
              <a:buNone/>
            </a:pPr>
            <a:r>
              <a:rPr lang="en-US" sz="1900"/>
              <a:t>Social differentiation is used to limit certain social groups’ access to resources and power.</a:t>
            </a:r>
            <a:endParaRPr sz="1900"/>
          </a:p>
          <a:p>
            <a:pPr indent="0" lvl="0" marL="0" rtl="0" algn="l">
              <a:lnSpc>
                <a:spcPct val="90000"/>
              </a:lnSpc>
              <a:spcBef>
                <a:spcPts val="0"/>
              </a:spcBef>
              <a:spcAft>
                <a:spcPts val="0"/>
              </a:spcAft>
              <a:buSzPts val="2400"/>
              <a:buNone/>
            </a:pPr>
            <a:r>
              <a:t/>
            </a:r>
            <a:endParaRPr sz="1900"/>
          </a:p>
          <a:p>
            <a:pPr indent="0" lvl="0" marL="0" rtl="0" algn="l">
              <a:lnSpc>
                <a:spcPct val="90000"/>
              </a:lnSpc>
              <a:spcBef>
                <a:spcPts val="0"/>
              </a:spcBef>
              <a:spcAft>
                <a:spcPts val="0"/>
              </a:spcAft>
              <a:buSzPts val="2400"/>
              <a:buNone/>
            </a:pPr>
            <a:r>
              <a:rPr lang="en-US" sz="1600"/>
              <a:t>An example of an arbitrary social division</a:t>
            </a:r>
            <a:endParaRPr sz="1600"/>
          </a:p>
          <a:p>
            <a:pPr indent="0" lvl="0" marL="0" rtl="0" algn="l">
              <a:lnSpc>
                <a:spcPct val="90000"/>
              </a:lnSpc>
              <a:spcBef>
                <a:spcPts val="0"/>
              </a:spcBef>
              <a:spcAft>
                <a:spcPts val="0"/>
              </a:spcAft>
              <a:buSzPts val="2400"/>
              <a:buNone/>
            </a:pPr>
            <a:r>
              <a:t/>
            </a:r>
            <a:endParaRPr sz="1600"/>
          </a:p>
          <a:p>
            <a:pPr indent="0" lvl="0" marL="0" rtl="0" algn="l">
              <a:lnSpc>
                <a:spcPct val="90000"/>
              </a:lnSpc>
              <a:spcBef>
                <a:spcPts val="0"/>
              </a:spcBef>
              <a:spcAft>
                <a:spcPts val="0"/>
              </a:spcAft>
              <a:buSzPts val="2400"/>
              <a:buNone/>
            </a:pPr>
            <a:r>
              <a:rPr lang="en-US" sz="1600"/>
              <a:t>Little Big presents</a:t>
            </a:r>
            <a:endParaRPr sz="1600"/>
          </a:p>
        </p:txBody>
      </p:sp>
      <p:sp>
        <p:nvSpPr>
          <p:cNvPr id="143" name="Google Shape;143;g23ab14a257d_0_94"/>
          <p:cNvSpPr txBox="1"/>
          <p:nvPr>
            <p:ph idx="1" type="body"/>
          </p:nvPr>
        </p:nvSpPr>
        <p:spPr>
          <a:xfrm>
            <a:off x="498000" y="5397525"/>
            <a:ext cx="3010500" cy="616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600"/>
              <a:buNone/>
            </a:pPr>
            <a:r>
              <a:rPr b="1" lang="en-US"/>
              <a:t>Moustache</a:t>
            </a:r>
            <a:r>
              <a:rPr lang="en-US"/>
              <a:t> (feat. Netta)</a:t>
            </a:r>
            <a:endParaRPr/>
          </a:p>
          <a:p>
            <a:pPr indent="0" lvl="0" marL="0" rtl="0" algn="l">
              <a:lnSpc>
                <a:spcPct val="90000"/>
              </a:lnSpc>
              <a:spcBef>
                <a:spcPts val="1000"/>
              </a:spcBef>
              <a:spcAft>
                <a:spcPts val="0"/>
              </a:spcAft>
              <a:buSzPts val="1600"/>
              <a:buNone/>
            </a:pPr>
            <a:r>
              <a:t/>
            </a:r>
            <a:endParaRPr/>
          </a:p>
          <a:p>
            <a:pPr indent="0" lvl="0" marL="0" rtl="0" algn="l">
              <a:lnSpc>
                <a:spcPct val="90000"/>
              </a:lnSpc>
              <a:spcBef>
                <a:spcPts val="1000"/>
              </a:spcBef>
              <a:spcAft>
                <a:spcPts val="0"/>
              </a:spcAft>
              <a:buSzPts val="1600"/>
              <a:buNone/>
            </a:pPr>
            <a:r>
              <a:t/>
            </a:r>
            <a:endParaRPr/>
          </a:p>
        </p:txBody>
      </p:sp>
      <p:pic>
        <p:nvPicPr>
          <p:cNvPr descr="Little Big USA tour 2023 / Tickets https://littlebig.band/tour&#10;6.09 - Miami, FL @ Sport of Kings &#10;6.10 - Orlando, FL @ Level13 &#10;6.11 - Atlanta, GA @ The Loft&#10;6.14 - Washington, DC @ Karma Lounge&#10;6.15 - Philadelphia, PA @ Admore Hall&#10;6.16 - New York, NY @ Melrose Ballroom&#10;6.17 - Boston, MA @ Royale&#10;6.18 - Chicago, IL @ Joe’s Live&#10;6.22 - Houston, TX @ Scout Bar&#10;6.23 - Austin, TX @ Come &amp; Take It Live &#10;6.25 - Denver, CO @ Oriental Theatre&#10;6.27 - Phoenix, AZ @ tba&#10; 6.28 - Portland, OR @ Wonder Ballroom&#10;6.29 - Los Angeles, CA @ Avalon Hollywood&#10;6.30 - Seattle, WA @ Showbox&#10;7.01 - San Francisco, CA @ Roccapulco&#10;&#10;Listen to Moustache (feat. NETTA) by Little Big: http://littlebig.lnk.to/MOUSTACHE&#10;&#10;Backstage: https://youtu.be/A9vGRpyNuYg&#10;&#10;Lyrics : Iliya Prusikin, Netta Barzilai and Avshalom Ariel&#10;Music : Lubim Homchuk, Viktor Sibrinin&#10;&#10;Official merch / Официальный мерч: https://clck.ru/UwPTM&#10;RESTOCK! «ANTIPOSITIVE» TIE-DYE Hoodies ARE BACK!&#10;Тай-дай худи «Antipositive» снова в продаже!&#10;&#10;NETTA:&#10;Facebook: https://facebook.com/nettabarzi&#10;Instagram: https://instagram.com/nettabarzi&#10;Twitter: https://twitter.com/nettabarzilai&#10;&#10;LITTLE BIG:&#10;Instagram: https://www.instagram.com/littlebigband&#10;Facebook: https://www.facebook.com/littlebigbandofficial&#10;TikTok: https://www.tiktok.com/@littlebig&#10;Telegram: https://t.me/littlebigtg&#10;Soundcloud: https://soundcloud.com/littlebigrussia&#10;Website: http://littlebig.band&#10;&#10;Contact us: mgmt@littlebig.band&#10;&#10;LITTLE BIG production:&#10; &#10;Idea: Iliya Prusikin&#10;Script: Iliya Prusikin, Alina Pasok&#10;Director: Alina Pasok, Iliya Prusikin&#10;DoP: Alexander Pavlov&#10;Executive Producer: Nastya Antipova&#10;1AD: Stasya Muts&#10;Art director: Daria Ukhvatova&#10;Junior producer: Ekaterina Mironova&#10;Artists management: Ekaterina Timofeeva, Andrey Mironov&#10;Styling: Koshka Prishla&#10;Styling Netta: Itay bezaleli&#10;Stylist assistants: Alla Efremova, Evgeniia Pikalova, Yana Tsukrova&#10;Property Master: Ekaterina Mironova&#10;Production assistant and props: Sona Tadevosyan, Roman Konshin, Maxim Kharin&#10;Decorators: Arkhipov Mikhail, Muratov Gennady, Orlov Konstantin , Anton Petrov, Petya Bagaev&#10;Chief Lighting technician: Stas Gerasimov&#10;Lightening crew: Igor  savchenko, Denis avvakumov, Sasha kolobayev, Nikolay Novgorodtsev, Sasha Lenko, Anton Yakovlev&#10;1st AC, 2nd AC: Yuriy zvezdin&#10;Playback: Sekretarev Aleksandr&#10;Sound engineers: Gusev Kirill, Dubrov Sergei&#10;Administrator: Kolya Katromin&#10;Assistants: Ruslan Seydametov, Tarankov Evgeny, Bogdanov Yuri &#10;Simakov Oleg &#10;Make-up artists:  Glasha Gurianova&#10;Make-up assistants: Nepryakhina Mariya, Ayrapetova Margarita, Lysova Ekaterina &#10;Hair artist: Petr Bogdanov&#10;Hair artist assistants: Bibikova Anastasia, Andreeva Lyudmila &#10;SFX makeup: Ksenia Malkina, Ushakova Ekaterina, Kombarova Irina, Volodina Oksana &#10;Casting: Anna Petrovskaya, Ekaterina Mironova, Nastya Antipova, Vasilisa Lubenko&#10;Extras Coordinator: Emelyanova Maria &#10;Editing: Alina Pasok, Dmitriy Novikov&#10;Colorist: Andrey Bushmin&#10;VFX: Alexandr Stepanov, Sergey Frolov&#10;Sound design: Stas Kravets&#10;Photo backstage: Akhiyarov Timur&#10;&#10;NETTA's team:&#10;&#10;Representing: Teddy Productions&#10;Management: Nadav Gesundheit &#10;Musical Director: Avshalom Ariel&#10;Styling: Itay bezaleli&#10;&#10;Starring:&#10;&#10;Ilya Prusikin&#10;Sofya Tayurskaya&#10;Netta&#10;Anton Lissov&#10;Sergey Gokk&#10;Ekaterina Varnava&#10;&#10;Cast: &#10;&#10;Lezhneva Julia&#10;Ivanova Svetlana &#10;Vengerova Nadezhda &#10;Maga Angelina &#10;Kushnerova Vladislava &#10;Saribekyan Goar&#10;Ignatova Darina&#10;Rahmanova Natalia &#10;Syso Nicol&#10;Selivanova Serafima&#10;Kozina Daria&#10;Mozhina Ekaterina &#10;Podzolova Tamara&#10;Nikolaeva Anastasia &#10;Kim Irina&#10;Anih Karolina &#10;Egorova Svetlana&#10;Kobeleva Bozhena &#10;Shelopugina Julia&#10;Menshikova Elena&#10;Timofeeva Zoya &#10;Sharshevskaya Elena&#10;Zurkova Marina&#10;German Nadezhda&#10;Nikolaeva Tatiana&#10;Finogentova Irina&#10;Kushnareva Anna&#10;&#10;Technical equipment: LKS rental  &#10;&#10;Special Thanks: &#10;Vanya Fedotov&#10;Andrey Biryukov&#10;Lesha Zalozhuk" id="144" name="Google Shape;144;g23ab14a257d_0_94" title="LITTLE BIG - MOUSTACHE (feat. NETTA) (Official Music Video)">
            <a:hlinkClick r:id="rId3"/>
          </p:cNvPr>
          <p:cNvPicPr preferRelativeResize="0"/>
          <p:nvPr/>
        </p:nvPicPr>
        <p:blipFill rotWithShape="1">
          <a:blip r:embed="rId4">
            <a:alphaModFix/>
          </a:blip>
          <a:srcRect b="0" l="0" r="0" t="0"/>
          <a:stretch/>
        </p:blipFill>
        <p:spPr>
          <a:xfrm>
            <a:off x="3866325" y="1503675"/>
            <a:ext cx="7510500" cy="422465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4"/>
                                        </p:tgtEl>
                                        <p:attrNameLst>
                                          <p:attrName>style.visibility</p:attrName>
                                        </p:attrNameLst>
                                      </p:cBhvr>
                                      <p:to>
                                        <p:strVal val="visible"/>
                                      </p:to>
                                    </p:set>
                                    <p:animEffect filter="fade" transition="in">
                                      <p:cBhvr>
                                        <p:cTn dur="1000"/>
                                        <p:tgtEl>
                                          <p:spTgt spid="14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g23ab14a257d_0_60"/>
          <p:cNvSpPr txBox="1"/>
          <p:nvPr>
            <p:ph type="title"/>
          </p:nvPr>
        </p:nvSpPr>
        <p:spPr>
          <a:xfrm>
            <a:off x="815225" y="1491352"/>
            <a:ext cx="10561500" cy="7440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4000"/>
              <a:buNone/>
            </a:pPr>
            <a:r>
              <a:rPr lang="en-US"/>
              <a:t>2. Social Divisions</a:t>
            </a:r>
            <a:endParaRPr/>
          </a:p>
        </p:txBody>
      </p:sp>
      <p:sp>
        <p:nvSpPr>
          <p:cNvPr id="151" name="Google Shape;151;g23ab14a257d_0_60"/>
          <p:cNvSpPr txBox="1"/>
          <p:nvPr>
            <p:ph idx="1" type="body"/>
          </p:nvPr>
        </p:nvSpPr>
        <p:spPr>
          <a:xfrm>
            <a:off x="815225" y="2584824"/>
            <a:ext cx="10561500" cy="3716400"/>
          </a:xfrm>
          <a:prstGeom prst="rect">
            <a:avLst/>
          </a:prstGeom>
          <a:noFill/>
          <a:ln>
            <a:noFill/>
          </a:ln>
        </p:spPr>
        <p:txBody>
          <a:bodyPr anchorCtr="0" anchor="t" bIns="45700" lIns="91425" spcFirstLastPara="1" rIns="91425" wrap="square" tIns="45700">
            <a:noAutofit/>
          </a:bodyPr>
          <a:lstStyle/>
          <a:p>
            <a:pPr indent="-406400" lvl="0" marL="457200" rtl="0" algn="l">
              <a:lnSpc>
                <a:spcPct val="90000"/>
              </a:lnSpc>
              <a:spcBef>
                <a:spcPts val="1000"/>
              </a:spcBef>
              <a:spcAft>
                <a:spcPts val="0"/>
              </a:spcAft>
              <a:buSzPts val="2800"/>
              <a:buAutoNum type="alphaUcPeriod"/>
            </a:pPr>
            <a:r>
              <a:rPr b="1" lang="en-US"/>
              <a:t>Ascribed status</a:t>
            </a:r>
            <a:r>
              <a:rPr lang="en-US"/>
              <a:t>,  based on biological differences such as for example</a:t>
            </a:r>
            <a:endParaRPr/>
          </a:p>
          <a:p>
            <a:pPr indent="-381000" lvl="1" marL="914400" rtl="0" algn="l">
              <a:lnSpc>
                <a:spcPct val="90000"/>
              </a:lnSpc>
              <a:spcBef>
                <a:spcPts val="0"/>
              </a:spcBef>
              <a:spcAft>
                <a:spcPts val="0"/>
              </a:spcAft>
              <a:buSzPts val="2400"/>
              <a:buChar char="•"/>
            </a:pPr>
            <a:r>
              <a:rPr lang="en-US"/>
              <a:t>gender, race, age, different abilities</a:t>
            </a:r>
            <a:endParaRPr/>
          </a:p>
          <a:p>
            <a:pPr indent="-406400" lvl="0" marL="457200" rtl="0" algn="l">
              <a:lnSpc>
                <a:spcPct val="90000"/>
              </a:lnSpc>
              <a:spcBef>
                <a:spcPts val="0"/>
              </a:spcBef>
              <a:spcAft>
                <a:spcPts val="0"/>
              </a:spcAft>
              <a:buSzPts val="2800"/>
              <a:buAutoNum type="alphaUcPeriod"/>
            </a:pPr>
            <a:r>
              <a:rPr b="1" lang="en-US"/>
              <a:t>Achieved status </a:t>
            </a:r>
            <a:r>
              <a:rPr lang="en-US"/>
              <a:t>such as education, social class, citizenship, marital status</a:t>
            </a:r>
            <a:endParaRPr/>
          </a:p>
          <a:p>
            <a:pPr indent="-406400" lvl="0" marL="457200" rtl="0" algn="l">
              <a:lnSpc>
                <a:spcPct val="90000"/>
              </a:lnSpc>
              <a:spcBef>
                <a:spcPts val="0"/>
              </a:spcBef>
              <a:spcAft>
                <a:spcPts val="0"/>
              </a:spcAft>
              <a:buSzPts val="2800"/>
              <a:buAutoNum type="alphaUcPeriod"/>
            </a:pPr>
            <a:r>
              <a:t/>
            </a:r>
            <a:endParaRPr/>
          </a:p>
          <a:p>
            <a:pPr indent="-406400" lvl="0" marL="457200" rtl="0" algn="l">
              <a:lnSpc>
                <a:spcPct val="90000"/>
              </a:lnSpc>
              <a:spcBef>
                <a:spcPts val="0"/>
              </a:spcBef>
              <a:spcAft>
                <a:spcPts val="0"/>
              </a:spcAft>
              <a:buSzPts val="2800"/>
              <a:buChar char="•"/>
            </a:pPr>
            <a:r>
              <a:rPr lang="en-US"/>
              <a:t>Differences are often formally and legally defined: </a:t>
            </a:r>
            <a:endParaRPr/>
          </a:p>
          <a:p>
            <a:pPr indent="-381000" lvl="1" marL="914400" rtl="0" algn="l">
              <a:lnSpc>
                <a:spcPct val="90000"/>
              </a:lnSpc>
              <a:spcBef>
                <a:spcPts val="0"/>
              </a:spcBef>
              <a:spcAft>
                <a:spcPts val="0"/>
              </a:spcAft>
              <a:buSzPts val="2400"/>
              <a:buChar char="•"/>
            </a:pPr>
            <a:r>
              <a:rPr lang="en-US"/>
              <a:t>Age used to get a license to drive, vote, marry, be a parent…</a:t>
            </a:r>
            <a:endParaRPr/>
          </a:p>
          <a:p>
            <a:pPr indent="-381000" lvl="1" marL="914400" rtl="0" algn="l">
              <a:lnSpc>
                <a:spcPct val="90000"/>
              </a:lnSpc>
              <a:spcBef>
                <a:spcPts val="0"/>
              </a:spcBef>
              <a:spcAft>
                <a:spcPts val="0"/>
              </a:spcAft>
              <a:buSzPts val="2400"/>
              <a:buChar char="•"/>
            </a:pPr>
            <a:r>
              <a:rPr lang="en-US"/>
              <a:t>Who can become a citizen?</a:t>
            </a:r>
            <a:endParaRPr/>
          </a:p>
          <a:p>
            <a:pPr indent="-381000" lvl="1" marL="914400" rtl="0" algn="l">
              <a:lnSpc>
                <a:spcPct val="90000"/>
              </a:lnSpc>
              <a:spcBef>
                <a:spcPts val="0"/>
              </a:spcBef>
              <a:spcAft>
                <a:spcPts val="0"/>
              </a:spcAft>
              <a:buSzPts val="2400"/>
              <a:buChar char="•"/>
            </a:pPr>
            <a:r>
              <a:rPr lang="en-US"/>
              <a:t>Who can have sex and when?</a:t>
            </a:r>
            <a:endParaRPr/>
          </a:p>
          <a:p>
            <a:pPr indent="0" lvl="0" marL="0" rtl="0" algn="l">
              <a:lnSpc>
                <a:spcPct val="90000"/>
              </a:lnSpc>
              <a:spcBef>
                <a:spcPts val="1000"/>
              </a:spcBef>
              <a:spcAft>
                <a:spcPts val="0"/>
              </a:spcAft>
              <a:buSzPts val="2800"/>
              <a:buNone/>
            </a:pPr>
            <a:r>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g23ab14a257d_0_67"/>
          <p:cNvSpPr txBox="1"/>
          <p:nvPr>
            <p:ph type="title"/>
          </p:nvPr>
        </p:nvSpPr>
        <p:spPr>
          <a:xfrm>
            <a:off x="831850" y="1499047"/>
            <a:ext cx="10515600" cy="652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4000"/>
              <a:buNone/>
            </a:pPr>
            <a:r>
              <a:rPr lang="en-US"/>
              <a:t>Social Divisions by </a:t>
            </a:r>
            <a:endParaRPr/>
          </a:p>
          <a:p>
            <a:pPr indent="0" lvl="0" marL="0" rtl="0" algn="l">
              <a:lnSpc>
                <a:spcPct val="90000"/>
              </a:lnSpc>
              <a:spcBef>
                <a:spcPts val="0"/>
              </a:spcBef>
              <a:spcAft>
                <a:spcPts val="0"/>
              </a:spcAft>
              <a:buSzPts val="4000"/>
              <a:buNone/>
            </a:pPr>
            <a:r>
              <a:rPr lang="en-US"/>
              <a:t>Michel Foucault</a:t>
            </a:r>
            <a:endParaRPr/>
          </a:p>
        </p:txBody>
      </p:sp>
      <p:sp>
        <p:nvSpPr>
          <p:cNvPr id="158" name="Google Shape;158;g23ab14a257d_0_67"/>
          <p:cNvSpPr txBox="1"/>
          <p:nvPr>
            <p:ph idx="1" type="body"/>
          </p:nvPr>
        </p:nvSpPr>
        <p:spPr>
          <a:xfrm>
            <a:off x="831850" y="2854125"/>
            <a:ext cx="7446300" cy="3453900"/>
          </a:xfrm>
          <a:prstGeom prst="rect">
            <a:avLst/>
          </a:prstGeom>
          <a:noFill/>
          <a:ln>
            <a:noFill/>
          </a:ln>
        </p:spPr>
        <p:txBody>
          <a:bodyPr anchorCtr="0" anchor="t" bIns="45700" lIns="91425" spcFirstLastPara="1" rIns="91425" wrap="square" tIns="45700">
            <a:noAutofit/>
          </a:bodyPr>
          <a:lstStyle/>
          <a:p>
            <a:pPr indent="-381000" lvl="0" marL="457200" rtl="0" algn="l">
              <a:lnSpc>
                <a:spcPct val="90000"/>
              </a:lnSpc>
              <a:spcBef>
                <a:spcPts val="1000"/>
              </a:spcBef>
              <a:spcAft>
                <a:spcPts val="0"/>
              </a:spcAft>
              <a:buSzPts val="2400"/>
              <a:buChar char="●"/>
            </a:pPr>
            <a:r>
              <a:rPr lang="en-US"/>
              <a:t>Are not static - They change with time and place</a:t>
            </a:r>
            <a:endParaRPr/>
          </a:p>
          <a:p>
            <a:pPr indent="-381000" lvl="0" marL="457200" rtl="0" algn="l">
              <a:lnSpc>
                <a:spcPct val="90000"/>
              </a:lnSpc>
              <a:spcBef>
                <a:spcPts val="0"/>
              </a:spcBef>
              <a:spcAft>
                <a:spcPts val="0"/>
              </a:spcAft>
              <a:buSzPts val="2400"/>
              <a:buChar char="●"/>
            </a:pPr>
            <a:r>
              <a:rPr lang="en-US"/>
              <a:t>Each historical period promotes its distinct </a:t>
            </a:r>
            <a:r>
              <a:rPr b="1" lang="en-US"/>
              <a:t>episteme</a:t>
            </a:r>
            <a:r>
              <a:rPr lang="en-US"/>
              <a:t> (scientific knowledge)</a:t>
            </a:r>
            <a:endParaRPr/>
          </a:p>
          <a:p>
            <a:pPr indent="-381000" lvl="0" marL="457200" rtl="0" algn="l">
              <a:lnSpc>
                <a:spcPct val="90000"/>
              </a:lnSpc>
              <a:spcBef>
                <a:spcPts val="0"/>
              </a:spcBef>
              <a:spcAft>
                <a:spcPts val="0"/>
              </a:spcAft>
              <a:buSzPts val="2400"/>
              <a:buChar char="●"/>
            </a:pPr>
            <a:r>
              <a:rPr lang="en-US"/>
              <a:t>Epistemes generate </a:t>
            </a:r>
            <a:r>
              <a:rPr b="1" lang="en-US"/>
              <a:t>discursive</a:t>
            </a:r>
            <a:r>
              <a:rPr lang="en-US"/>
              <a:t> formations of who belongs to which group - a system of representation that regulates meaning</a:t>
            </a:r>
            <a:endParaRPr/>
          </a:p>
          <a:p>
            <a:pPr indent="-355600" lvl="1" marL="914400" rtl="0" algn="l">
              <a:lnSpc>
                <a:spcPct val="90000"/>
              </a:lnSpc>
              <a:spcBef>
                <a:spcPts val="0"/>
              </a:spcBef>
              <a:spcAft>
                <a:spcPts val="0"/>
              </a:spcAft>
              <a:buClr>
                <a:srgbClr val="666666"/>
              </a:buClr>
              <a:buSzPts val="2000"/>
              <a:buChar char="○"/>
            </a:pPr>
            <a:r>
              <a:rPr lang="en-US">
                <a:solidFill>
                  <a:srgbClr val="666666"/>
                </a:solidFill>
              </a:rPr>
              <a:t>It legitimates certain ways of thinking by defining it as natural</a:t>
            </a:r>
            <a:endParaRPr>
              <a:solidFill>
                <a:srgbClr val="666666"/>
              </a:solidFill>
            </a:endParaRPr>
          </a:p>
          <a:p>
            <a:pPr indent="-355600" lvl="1" marL="914400" rtl="0" algn="l">
              <a:lnSpc>
                <a:spcPct val="90000"/>
              </a:lnSpc>
              <a:spcBef>
                <a:spcPts val="0"/>
              </a:spcBef>
              <a:spcAft>
                <a:spcPts val="0"/>
              </a:spcAft>
              <a:buClr>
                <a:srgbClr val="666666"/>
              </a:buClr>
              <a:buSzPts val="2000"/>
              <a:buChar char="○"/>
            </a:pPr>
            <a:r>
              <a:rPr lang="en-US">
                <a:solidFill>
                  <a:srgbClr val="666666"/>
                </a:solidFill>
              </a:rPr>
              <a:t>These discursive formations are used to allocate people into categories/types</a:t>
            </a:r>
            <a:endParaRPr>
              <a:solidFill>
                <a:srgbClr val="666666"/>
              </a:solidFill>
            </a:endParaRPr>
          </a:p>
          <a:p>
            <a:pPr indent="0" lvl="0" marL="0" rtl="0" algn="l">
              <a:lnSpc>
                <a:spcPct val="90000"/>
              </a:lnSpc>
              <a:spcBef>
                <a:spcPts val="1000"/>
              </a:spcBef>
              <a:spcAft>
                <a:spcPts val="0"/>
              </a:spcAft>
              <a:buSzPts val="2400"/>
              <a:buNone/>
            </a:pPr>
            <a:r>
              <a:t/>
            </a:r>
            <a:endParaRPr/>
          </a:p>
        </p:txBody>
      </p:sp>
      <p:pic>
        <p:nvPicPr>
          <p:cNvPr id="159" name="Google Shape;159;g23ab14a257d_0_67"/>
          <p:cNvPicPr preferRelativeResize="0"/>
          <p:nvPr/>
        </p:nvPicPr>
        <p:blipFill rotWithShape="1">
          <a:blip r:embed="rId3">
            <a:alphaModFix/>
          </a:blip>
          <a:srcRect b="0" l="0" r="0" t="0"/>
          <a:stretch/>
        </p:blipFill>
        <p:spPr>
          <a:xfrm>
            <a:off x="8440625" y="1589775"/>
            <a:ext cx="3136800" cy="47184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id="165" name="Google Shape;165;g23ab14a257d_0_86"/>
          <p:cNvSpPr txBox="1"/>
          <p:nvPr>
            <p:ph type="title"/>
          </p:nvPr>
        </p:nvSpPr>
        <p:spPr>
          <a:xfrm>
            <a:off x="831850" y="1499047"/>
            <a:ext cx="10515600" cy="652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4000"/>
              <a:buNone/>
            </a:pPr>
            <a:r>
              <a:rPr lang="en-US"/>
              <a:t>Social Divisions (cont…)</a:t>
            </a:r>
            <a:endParaRPr/>
          </a:p>
        </p:txBody>
      </p:sp>
      <p:sp>
        <p:nvSpPr>
          <p:cNvPr id="166" name="Google Shape;166;g23ab14a257d_0_86"/>
          <p:cNvSpPr txBox="1"/>
          <p:nvPr>
            <p:ph idx="1" type="body"/>
          </p:nvPr>
        </p:nvSpPr>
        <p:spPr>
          <a:xfrm>
            <a:off x="831850" y="2710927"/>
            <a:ext cx="10515600" cy="3292200"/>
          </a:xfrm>
          <a:prstGeom prst="rect">
            <a:avLst/>
          </a:prstGeom>
          <a:noFill/>
          <a:ln>
            <a:noFill/>
          </a:ln>
        </p:spPr>
        <p:txBody>
          <a:bodyPr anchorCtr="0" anchor="t" bIns="45700" lIns="91425" spcFirstLastPara="1" rIns="91425" wrap="square" tIns="45700">
            <a:noAutofit/>
          </a:bodyPr>
          <a:lstStyle/>
          <a:p>
            <a:pPr indent="-381000" lvl="0" marL="457200" rtl="0" algn="l">
              <a:lnSpc>
                <a:spcPct val="90000"/>
              </a:lnSpc>
              <a:spcBef>
                <a:spcPts val="1000"/>
              </a:spcBef>
              <a:spcAft>
                <a:spcPts val="0"/>
              </a:spcAft>
              <a:buSzPts val="2400"/>
              <a:buChar char="●"/>
            </a:pPr>
            <a:r>
              <a:rPr lang="en-US"/>
              <a:t>Social divisions may also be material, cultural, social, political in nature (Bourdieu)</a:t>
            </a:r>
            <a:endParaRPr/>
          </a:p>
          <a:p>
            <a:pPr indent="-381000" lvl="0" marL="457200" rtl="0" algn="l">
              <a:lnSpc>
                <a:spcPct val="90000"/>
              </a:lnSpc>
              <a:spcBef>
                <a:spcPts val="0"/>
              </a:spcBef>
              <a:spcAft>
                <a:spcPts val="0"/>
              </a:spcAft>
              <a:buSzPts val="2400"/>
              <a:buChar char="●"/>
            </a:pPr>
            <a:r>
              <a:rPr lang="en-US"/>
              <a:t>These are used to legitimate differential claim to </a:t>
            </a:r>
            <a:r>
              <a:rPr b="1" lang="en-US"/>
              <a:t>resources</a:t>
            </a:r>
            <a:endParaRPr b="1"/>
          </a:p>
          <a:p>
            <a:pPr indent="-381000" lvl="0" marL="457200" rtl="0" algn="l">
              <a:lnSpc>
                <a:spcPct val="90000"/>
              </a:lnSpc>
              <a:spcBef>
                <a:spcPts val="0"/>
              </a:spcBef>
              <a:spcAft>
                <a:spcPts val="0"/>
              </a:spcAft>
              <a:buSzPts val="2400"/>
              <a:buChar char="●"/>
            </a:pPr>
            <a:r>
              <a:rPr lang="en-US"/>
              <a:t>Resources may be classified as:</a:t>
            </a:r>
            <a:endParaRPr/>
          </a:p>
          <a:p>
            <a:pPr indent="-355600" lvl="1" marL="914400" rtl="0" algn="l">
              <a:lnSpc>
                <a:spcPct val="90000"/>
              </a:lnSpc>
              <a:spcBef>
                <a:spcPts val="0"/>
              </a:spcBef>
              <a:spcAft>
                <a:spcPts val="0"/>
              </a:spcAft>
              <a:buClr>
                <a:srgbClr val="666666"/>
              </a:buClr>
              <a:buSzPts val="2000"/>
              <a:buChar char="○"/>
            </a:pPr>
            <a:r>
              <a:rPr b="1" lang="en-US">
                <a:solidFill>
                  <a:srgbClr val="666666"/>
                </a:solidFill>
              </a:rPr>
              <a:t>Tangible</a:t>
            </a:r>
            <a:r>
              <a:rPr lang="en-US">
                <a:solidFill>
                  <a:srgbClr val="666666"/>
                </a:solidFill>
              </a:rPr>
              <a:t>: income, wealth, housing, education, health</a:t>
            </a:r>
            <a:endParaRPr>
              <a:solidFill>
                <a:srgbClr val="666666"/>
              </a:solidFill>
            </a:endParaRPr>
          </a:p>
          <a:p>
            <a:pPr indent="-355600" lvl="1" marL="914400" rtl="0" algn="l">
              <a:lnSpc>
                <a:spcPct val="90000"/>
              </a:lnSpc>
              <a:spcBef>
                <a:spcPts val="0"/>
              </a:spcBef>
              <a:spcAft>
                <a:spcPts val="0"/>
              </a:spcAft>
              <a:buClr>
                <a:srgbClr val="666666"/>
              </a:buClr>
              <a:buSzPts val="2000"/>
              <a:buChar char="○"/>
            </a:pPr>
            <a:r>
              <a:rPr b="1" lang="en-US">
                <a:solidFill>
                  <a:srgbClr val="666666"/>
                </a:solidFill>
              </a:rPr>
              <a:t>Intangible</a:t>
            </a:r>
            <a:r>
              <a:rPr lang="en-US">
                <a:solidFill>
                  <a:srgbClr val="666666"/>
                </a:solidFill>
              </a:rPr>
              <a:t>: respect, dignity, status</a:t>
            </a:r>
            <a:endParaRPr>
              <a:solidFill>
                <a:srgbClr val="666666"/>
              </a:solidFill>
            </a:endParaRPr>
          </a:p>
          <a:p>
            <a:pPr indent="-381000" lvl="0" marL="457200" rtl="0" algn="l">
              <a:lnSpc>
                <a:spcPct val="90000"/>
              </a:lnSpc>
              <a:spcBef>
                <a:spcPts val="0"/>
              </a:spcBef>
              <a:spcAft>
                <a:spcPts val="0"/>
              </a:spcAft>
              <a:buSzPts val="2400"/>
              <a:buChar char="●"/>
            </a:pPr>
            <a:r>
              <a:rPr lang="en-US"/>
              <a:t>Social divisions are used to differentiate between US and THEM</a:t>
            </a:r>
            <a:endParaRPr/>
          </a:p>
          <a:p>
            <a:pPr indent="-381000" lvl="0" marL="457200" rtl="0" algn="l">
              <a:lnSpc>
                <a:spcPct val="90000"/>
              </a:lnSpc>
              <a:spcBef>
                <a:spcPts val="0"/>
              </a:spcBef>
              <a:spcAft>
                <a:spcPts val="0"/>
              </a:spcAft>
              <a:buSzPts val="2400"/>
              <a:buChar char="●"/>
            </a:pPr>
            <a:r>
              <a:rPr lang="en-US"/>
              <a:t>These divisions are used to claim resources and power for US, and deprive THEM </a:t>
            </a:r>
            <a:endParaRPr/>
          </a:p>
          <a:p>
            <a:pPr indent="0" lvl="0" marL="0" rtl="0" algn="l">
              <a:lnSpc>
                <a:spcPct val="90000"/>
              </a:lnSpc>
              <a:spcBef>
                <a:spcPts val="1000"/>
              </a:spcBef>
              <a:spcAft>
                <a:spcPts val="0"/>
              </a:spcAft>
              <a:buSzPts val="2400"/>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pic>
        <p:nvPicPr>
          <p:cNvPr id="172" name="Google Shape;172;g23ab14a257d_0_102"/>
          <p:cNvPicPr preferRelativeResize="0"/>
          <p:nvPr/>
        </p:nvPicPr>
        <p:blipFill rotWithShape="1">
          <a:blip r:embed="rId3">
            <a:alphaModFix amt="74000"/>
          </a:blip>
          <a:srcRect b="34274" l="0" r="0" t="0"/>
          <a:stretch/>
        </p:blipFill>
        <p:spPr>
          <a:xfrm>
            <a:off x="6324600" y="4712577"/>
            <a:ext cx="4896449" cy="2145426"/>
          </a:xfrm>
          <a:prstGeom prst="rect">
            <a:avLst/>
          </a:prstGeom>
          <a:noFill/>
          <a:ln>
            <a:noFill/>
          </a:ln>
        </p:spPr>
      </p:pic>
      <p:pic>
        <p:nvPicPr>
          <p:cNvPr id="173" name="Google Shape;173;g23ab14a257d_0_102"/>
          <p:cNvPicPr preferRelativeResize="0"/>
          <p:nvPr/>
        </p:nvPicPr>
        <p:blipFill rotWithShape="1">
          <a:blip r:embed="rId4">
            <a:alphaModFix/>
          </a:blip>
          <a:srcRect b="21022" l="0" r="0" t="0"/>
          <a:stretch/>
        </p:blipFill>
        <p:spPr>
          <a:xfrm>
            <a:off x="916000" y="4712575"/>
            <a:ext cx="4896450" cy="2145425"/>
          </a:xfrm>
          <a:prstGeom prst="rect">
            <a:avLst/>
          </a:prstGeom>
          <a:noFill/>
          <a:ln>
            <a:noFill/>
          </a:ln>
        </p:spPr>
      </p:pic>
      <p:sp>
        <p:nvSpPr>
          <p:cNvPr id="174" name="Google Shape;174;g23ab14a257d_0_102"/>
          <p:cNvSpPr txBox="1"/>
          <p:nvPr>
            <p:ph type="title"/>
          </p:nvPr>
        </p:nvSpPr>
        <p:spPr>
          <a:xfrm>
            <a:off x="815225" y="1491352"/>
            <a:ext cx="10561500" cy="7440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4000"/>
              <a:buNone/>
            </a:pPr>
            <a:r>
              <a:rPr lang="en-US"/>
              <a:t>Social Divisions maybe</a:t>
            </a:r>
            <a:endParaRPr/>
          </a:p>
        </p:txBody>
      </p:sp>
      <p:sp>
        <p:nvSpPr>
          <p:cNvPr id="175" name="Google Shape;175;g23ab14a257d_0_102"/>
          <p:cNvSpPr txBox="1"/>
          <p:nvPr>
            <p:ph idx="1" type="body"/>
          </p:nvPr>
        </p:nvSpPr>
        <p:spPr>
          <a:xfrm>
            <a:off x="839788" y="2537169"/>
            <a:ext cx="5157900" cy="8238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1000"/>
              </a:spcBef>
              <a:spcAft>
                <a:spcPts val="0"/>
              </a:spcAft>
              <a:buSzPts val="2400"/>
              <a:buNone/>
            </a:pPr>
            <a:r>
              <a:rPr lang="en-US"/>
              <a:t>Formally defined</a:t>
            </a:r>
            <a:endParaRPr/>
          </a:p>
        </p:txBody>
      </p:sp>
      <p:sp>
        <p:nvSpPr>
          <p:cNvPr id="176" name="Google Shape;176;g23ab14a257d_0_102"/>
          <p:cNvSpPr txBox="1"/>
          <p:nvPr>
            <p:ph idx="2" type="body"/>
          </p:nvPr>
        </p:nvSpPr>
        <p:spPr>
          <a:xfrm>
            <a:off x="6172200" y="2537169"/>
            <a:ext cx="5183100" cy="8238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1000"/>
              </a:spcBef>
              <a:spcAft>
                <a:spcPts val="0"/>
              </a:spcAft>
              <a:buSzPts val="2400"/>
              <a:buNone/>
            </a:pPr>
            <a:r>
              <a:rPr lang="en-US"/>
              <a:t>Informally defined</a:t>
            </a:r>
            <a:endParaRPr/>
          </a:p>
        </p:txBody>
      </p:sp>
      <p:sp>
        <p:nvSpPr>
          <p:cNvPr id="177" name="Google Shape;177;g23ab14a257d_0_102"/>
          <p:cNvSpPr txBox="1"/>
          <p:nvPr>
            <p:ph idx="3" type="body"/>
          </p:nvPr>
        </p:nvSpPr>
        <p:spPr>
          <a:xfrm>
            <a:off x="839788" y="3527770"/>
            <a:ext cx="5157900" cy="2515200"/>
          </a:xfrm>
          <a:prstGeom prst="rect">
            <a:avLst/>
          </a:prstGeom>
          <a:noFill/>
          <a:ln>
            <a:noFill/>
          </a:ln>
        </p:spPr>
        <p:txBody>
          <a:bodyPr anchorCtr="0" anchor="t" bIns="45700" lIns="91425" spcFirstLastPara="1" rIns="91425" wrap="square" tIns="45700">
            <a:noAutofit/>
          </a:bodyPr>
          <a:lstStyle/>
          <a:p>
            <a:pPr indent="-406400" lvl="0" marL="457200" rtl="0" algn="l">
              <a:lnSpc>
                <a:spcPct val="90000"/>
              </a:lnSpc>
              <a:spcBef>
                <a:spcPts val="1000"/>
              </a:spcBef>
              <a:spcAft>
                <a:spcPts val="0"/>
              </a:spcAft>
              <a:buSzPts val="2800"/>
              <a:buChar char="•"/>
            </a:pPr>
            <a:r>
              <a:rPr lang="en-US"/>
              <a:t>Legally defined</a:t>
            </a:r>
            <a:endParaRPr/>
          </a:p>
          <a:p>
            <a:pPr indent="-406400" lvl="0" marL="457200" rtl="0" algn="l">
              <a:lnSpc>
                <a:spcPct val="90000"/>
              </a:lnSpc>
              <a:spcBef>
                <a:spcPts val="0"/>
              </a:spcBef>
              <a:spcAft>
                <a:spcPts val="0"/>
              </a:spcAft>
              <a:buSzPts val="2800"/>
              <a:buChar char="•"/>
            </a:pPr>
            <a:r>
              <a:rPr lang="en-US"/>
              <a:t>Policed by established authorities</a:t>
            </a:r>
            <a:endParaRPr/>
          </a:p>
          <a:p>
            <a:pPr indent="-406400" lvl="0" marL="457200" rtl="0" algn="l">
              <a:lnSpc>
                <a:spcPct val="90000"/>
              </a:lnSpc>
              <a:spcBef>
                <a:spcPts val="0"/>
              </a:spcBef>
              <a:spcAft>
                <a:spcPts val="0"/>
              </a:spcAft>
              <a:buSzPts val="2800"/>
              <a:buChar char="•"/>
            </a:pPr>
            <a:r>
              <a:rPr lang="en-US"/>
              <a:t>Example: </a:t>
            </a:r>
            <a:r>
              <a:rPr b="1" lang="en-US"/>
              <a:t>immigration</a:t>
            </a:r>
            <a:endParaRPr b="1"/>
          </a:p>
        </p:txBody>
      </p:sp>
      <p:sp>
        <p:nvSpPr>
          <p:cNvPr id="178" name="Google Shape;178;g23ab14a257d_0_102"/>
          <p:cNvSpPr txBox="1"/>
          <p:nvPr>
            <p:ph idx="4" type="body"/>
          </p:nvPr>
        </p:nvSpPr>
        <p:spPr>
          <a:xfrm>
            <a:off x="6172200" y="3527769"/>
            <a:ext cx="5183100" cy="2515200"/>
          </a:xfrm>
          <a:prstGeom prst="rect">
            <a:avLst/>
          </a:prstGeom>
          <a:noFill/>
          <a:ln>
            <a:noFill/>
          </a:ln>
        </p:spPr>
        <p:txBody>
          <a:bodyPr anchorCtr="0" anchor="t" bIns="45700" lIns="91425" spcFirstLastPara="1" rIns="91425" wrap="square" tIns="45700">
            <a:noAutofit/>
          </a:bodyPr>
          <a:lstStyle/>
          <a:p>
            <a:pPr indent="-406400" lvl="0" marL="457200" rtl="0" algn="l">
              <a:lnSpc>
                <a:spcPct val="90000"/>
              </a:lnSpc>
              <a:spcBef>
                <a:spcPts val="1000"/>
              </a:spcBef>
              <a:spcAft>
                <a:spcPts val="0"/>
              </a:spcAft>
              <a:buSzPts val="2800"/>
              <a:buChar char="•"/>
            </a:pPr>
            <a:r>
              <a:rPr lang="en-US"/>
              <a:t>Blurred</a:t>
            </a:r>
            <a:endParaRPr/>
          </a:p>
          <a:p>
            <a:pPr indent="-406400" lvl="0" marL="457200" rtl="0" algn="l">
              <a:lnSpc>
                <a:spcPct val="90000"/>
              </a:lnSpc>
              <a:spcBef>
                <a:spcPts val="0"/>
              </a:spcBef>
              <a:spcAft>
                <a:spcPts val="0"/>
              </a:spcAft>
              <a:buSzPts val="2800"/>
              <a:buChar char="•"/>
            </a:pPr>
            <a:r>
              <a:rPr lang="en-US"/>
              <a:t>Informally policed through gossip</a:t>
            </a:r>
            <a:endParaRPr/>
          </a:p>
          <a:p>
            <a:pPr indent="-406400" lvl="0" marL="457200" rtl="0" algn="l">
              <a:lnSpc>
                <a:spcPct val="90000"/>
              </a:lnSpc>
              <a:spcBef>
                <a:spcPts val="0"/>
              </a:spcBef>
              <a:spcAft>
                <a:spcPts val="0"/>
              </a:spcAft>
              <a:buClr>
                <a:schemeClr val="dk2"/>
              </a:buClr>
              <a:buSzPts val="2800"/>
              <a:buChar char="•"/>
            </a:pPr>
            <a:r>
              <a:rPr lang="en-US">
                <a:solidFill>
                  <a:schemeClr val="dk2"/>
                </a:solidFill>
              </a:rPr>
              <a:t>Example: </a:t>
            </a:r>
            <a:r>
              <a:rPr b="1" lang="en-US">
                <a:solidFill>
                  <a:schemeClr val="dk2"/>
                </a:solidFill>
              </a:rPr>
              <a:t>extra-marital relationships</a:t>
            </a:r>
            <a:endParaRPr b="1">
              <a:solidFill>
                <a:schemeClr val="dk2"/>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g23ab14a257d_0_115"/>
          <p:cNvSpPr txBox="1"/>
          <p:nvPr>
            <p:ph idx="1" type="body"/>
          </p:nvPr>
        </p:nvSpPr>
        <p:spPr>
          <a:xfrm>
            <a:off x="831850" y="2710925"/>
            <a:ext cx="6873300" cy="3292200"/>
          </a:xfrm>
          <a:prstGeom prst="rect">
            <a:avLst/>
          </a:prstGeom>
          <a:noFill/>
          <a:ln>
            <a:noFill/>
          </a:ln>
        </p:spPr>
        <p:txBody>
          <a:bodyPr anchorCtr="0" anchor="t" bIns="45700" lIns="91425" spcFirstLastPara="1" rIns="91425" wrap="square" tIns="45700">
            <a:noAutofit/>
          </a:bodyPr>
          <a:lstStyle/>
          <a:p>
            <a:pPr indent="-381000" lvl="0" marL="457200" rtl="0" algn="l">
              <a:lnSpc>
                <a:spcPct val="90000"/>
              </a:lnSpc>
              <a:spcBef>
                <a:spcPts val="1000"/>
              </a:spcBef>
              <a:spcAft>
                <a:spcPts val="0"/>
              </a:spcAft>
              <a:buSzPts val="2400"/>
              <a:buChar char="●"/>
            </a:pPr>
            <a:r>
              <a:rPr lang="en-US"/>
              <a:t>Are invented by people</a:t>
            </a:r>
            <a:endParaRPr/>
          </a:p>
          <a:p>
            <a:pPr indent="-381000" lvl="0" marL="457200" rtl="0" algn="l">
              <a:lnSpc>
                <a:spcPct val="90000"/>
              </a:lnSpc>
              <a:spcBef>
                <a:spcPts val="0"/>
              </a:spcBef>
              <a:spcAft>
                <a:spcPts val="0"/>
              </a:spcAft>
              <a:buSzPts val="2400"/>
              <a:buChar char="●"/>
            </a:pPr>
            <a:r>
              <a:rPr lang="en-US"/>
              <a:t>People impose and regulate such divisions</a:t>
            </a:r>
            <a:endParaRPr/>
          </a:p>
          <a:p>
            <a:pPr indent="0" lvl="0" marL="0" rtl="0" algn="l">
              <a:lnSpc>
                <a:spcPct val="90000"/>
              </a:lnSpc>
              <a:spcBef>
                <a:spcPts val="1000"/>
              </a:spcBef>
              <a:spcAft>
                <a:spcPts val="0"/>
              </a:spcAft>
              <a:buSzPts val="2400"/>
              <a:buNone/>
            </a:pPr>
            <a:r>
              <a:t/>
            </a:r>
            <a:endParaRPr/>
          </a:p>
          <a:p>
            <a:pPr indent="0" lvl="0" marL="0" rtl="0" algn="l">
              <a:lnSpc>
                <a:spcPct val="90000"/>
              </a:lnSpc>
              <a:spcBef>
                <a:spcPts val="1000"/>
              </a:spcBef>
              <a:spcAft>
                <a:spcPts val="0"/>
              </a:spcAft>
              <a:buSzPts val="2400"/>
              <a:buNone/>
            </a:pPr>
            <a:r>
              <a:rPr lang="en-US"/>
              <a:t>When the </a:t>
            </a:r>
            <a:r>
              <a:rPr b="1" lang="en-US"/>
              <a:t>Other</a:t>
            </a:r>
            <a:r>
              <a:rPr lang="en-US"/>
              <a:t> is created we tend to:</a:t>
            </a:r>
            <a:endParaRPr/>
          </a:p>
          <a:p>
            <a:pPr indent="-381000" lvl="0" marL="457200" rtl="0" algn="l">
              <a:lnSpc>
                <a:spcPct val="90000"/>
              </a:lnSpc>
              <a:spcBef>
                <a:spcPts val="1000"/>
              </a:spcBef>
              <a:spcAft>
                <a:spcPts val="0"/>
              </a:spcAft>
              <a:buSzPts val="2400"/>
              <a:buChar char="●"/>
            </a:pPr>
            <a:r>
              <a:rPr lang="en-US"/>
              <a:t>criminalise them</a:t>
            </a:r>
            <a:endParaRPr/>
          </a:p>
          <a:p>
            <a:pPr indent="-381000" lvl="0" marL="457200" rtl="0" algn="l">
              <a:lnSpc>
                <a:spcPct val="90000"/>
              </a:lnSpc>
              <a:spcBef>
                <a:spcPts val="0"/>
              </a:spcBef>
              <a:spcAft>
                <a:spcPts val="0"/>
              </a:spcAft>
              <a:buSzPts val="2400"/>
              <a:buChar char="●"/>
            </a:pPr>
            <a:r>
              <a:rPr lang="en-US"/>
              <a:t>despise them</a:t>
            </a:r>
            <a:endParaRPr/>
          </a:p>
          <a:p>
            <a:pPr indent="-381000" lvl="0" marL="457200" rtl="0" algn="l">
              <a:lnSpc>
                <a:spcPct val="90000"/>
              </a:lnSpc>
              <a:spcBef>
                <a:spcPts val="0"/>
              </a:spcBef>
              <a:spcAft>
                <a:spcPts val="0"/>
              </a:spcAft>
              <a:buSzPts val="2400"/>
              <a:buChar char="●"/>
            </a:pPr>
            <a:r>
              <a:rPr lang="en-US"/>
              <a:t>control them</a:t>
            </a:r>
            <a:endParaRPr/>
          </a:p>
          <a:p>
            <a:pPr indent="0" lvl="0" marL="0" rtl="0" algn="l">
              <a:lnSpc>
                <a:spcPct val="90000"/>
              </a:lnSpc>
              <a:spcBef>
                <a:spcPts val="1000"/>
              </a:spcBef>
              <a:spcAft>
                <a:spcPts val="0"/>
              </a:spcAft>
              <a:buSzPts val="2400"/>
              <a:buNone/>
            </a:pPr>
            <a:r>
              <a:t/>
            </a:r>
            <a:endParaRPr/>
          </a:p>
        </p:txBody>
      </p:sp>
      <p:sp>
        <p:nvSpPr>
          <p:cNvPr id="185" name="Google Shape;185;g23ab14a257d_0_115"/>
          <p:cNvSpPr txBox="1"/>
          <p:nvPr>
            <p:ph type="title"/>
          </p:nvPr>
        </p:nvSpPr>
        <p:spPr>
          <a:xfrm>
            <a:off x="831850" y="1499047"/>
            <a:ext cx="10515600" cy="652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4000"/>
              <a:buNone/>
            </a:pPr>
            <a:r>
              <a:rPr lang="en-US"/>
              <a:t>Social Divisions</a:t>
            </a:r>
            <a:endParaRPr/>
          </a:p>
        </p:txBody>
      </p:sp>
      <p:pic>
        <p:nvPicPr>
          <p:cNvPr id="186" name="Google Shape;186;g23ab14a257d_0_115"/>
          <p:cNvPicPr preferRelativeResize="0"/>
          <p:nvPr/>
        </p:nvPicPr>
        <p:blipFill rotWithShape="1">
          <a:blip r:embed="rId3">
            <a:alphaModFix/>
          </a:blip>
          <a:srcRect b="0" l="0" r="0" t="0"/>
          <a:stretch/>
        </p:blipFill>
        <p:spPr>
          <a:xfrm>
            <a:off x="7258525" y="2625089"/>
            <a:ext cx="5195824" cy="34638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g23ab14a257d_0_125"/>
          <p:cNvSpPr txBox="1"/>
          <p:nvPr>
            <p:ph type="title"/>
          </p:nvPr>
        </p:nvSpPr>
        <p:spPr>
          <a:xfrm>
            <a:off x="831850" y="1499047"/>
            <a:ext cx="10515600" cy="652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4000"/>
              <a:buNone/>
            </a:pPr>
            <a:r>
              <a:rPr lang="en-US"/>
              <a:t>According to Iris Young, Social Divisions lead to…</a:t>
            </a:r>
            <a:endParaRPr/>
          </a:p>
        </p:txBody>
      </p:sp>
      <p:sp>
        <p:nvSpPr>
          <p:cNvPr id="193" name="Google Shape;193;g23ab14a257d_0_125"/>
          <p:cNvSpPr txBox="1"/>
          <p:nvPr>
            <p:ph idx="1" type="body"/>
          </p:nvPr>
        </p:nvSpPr>
        <p:spPr>
          <a:xfrm>
            <a:off x="831850" y="2939525"/>
            <a:ext cx="5333700" cy="3292200"/>
          </a:xfrm>
          <a:prstGeom prst="rect">
            <a:avLst/>
          </a:prstGeom>
          <a:noFill/>
          <a:ln>
            <a:noFill/>
          </a:ln>
        </p:spPr>
        <p:txBody>
          <a:bodyPr anchorCtr="0" anchor="t" bIns="45700" lIns="91425" spcFirstLastPara="1" rIns="91425" wrap="square" tIns="45700">
            <a:noAutofit/>
          </a:bodyPr>
          <a:lstStyle/>
          <a:p>
            <a:pPr indent="-381000" lvl="0" marL="457200" rtl="0" algn="l">
              <a:lnSpc>
                <a:spcPct val="90000"/>
              </a:lnSpc>
              <a:spcBef>
                <a:spcPts val="1000"/>
              </a:spcBef>
              <a:spcAft>
                <a:spcPts val="0"/>
              </a:spcAft>
              <a:buSzPts val="2400"/>
              <a:buChar char="●"/>
            </a:pPr>
            <a:r>
              <a:rPr lang="en-US"/>
              <a:t>Social exclusion and marginalisation</a:t>
            </a:r>
            <a:endParaRPr/>
          </a:p>
          <a:p>
            <a:pPr indent="-381000" lvl="0" marL="457200" rtl="0" algn="l">
              <a:lnSpc>
                <a:spcPct val="90000"/>
              </a:lnSpc>
              <a:spcBef>
                <a:spcPts val="0"/>
              </a:spcBef>
              <a:spcAft>
                <a:spcPts val="0"/>
              </a:spcAft>
              <a:buSzPts val="2400"/>
              <a:buChar char="●"/>
            </a:pPr>
            <a:r>
              <a:rPr lang="en-US"/>
              <a:t>Exploitation</a:t>
            </a:r>
            <a:endParaRPr/>
          </a:p>
          <a:p>
            <a:pPr indent="-381000" lvl="0" marL="457200" rtl="0" algn="l">
              <a:lnSpc>
                <a:spcPct val="90000"/>
              </a:lnSpc>
              <a:spcBef>
                <a:spcPts val="0"/>
              </a:spcBef>
              <a:spcAft>
                <a:spcPts val="0"/>
              </a:spcAft>
              <a:buSzPts val="2400"/>
              <a:buChar char="●"/>
            </a:pPr>
            <a:r>
              <a:rPr lang="en-US"/>
              <a:t>Powerlessness</a:t>
            </a:r>
            <a:endParaRPr/>
          </a:p>
          <a:p>
            <a:pPr indent="-381000" lvl="0" marL="457200" rtl="0" algn="l">
              <a:lnSpc>
                <a:spcPct val="90000"/>
              </a:lnSpc>
              <a:spcBef>
                <a:spcPts val="0"/>
              </a:spcBef>
              <a:spcAft>
                <a:spcPts val="0"/>
              </a:spcAft>
              <a:buSzPts val="2400"/>
              <a:buChar char="●"/>
            </a:pPr>
            <a:r>
              <a:rPr lang="en-US"/>
              <a:t>Cultural imperialism</a:t>
            </a:r>
            <a:endParaRPr/>
          </a:p>
          <a:p>
            <a:pPr indent="-381000" lvl="0" marL="457200" rtl="0" algn="l">
              <a:lnSpc>
                <a:spcPct val="90000"/>
              </a:lnSpc>
              <a:spcBef>
                <a:spcPts val="0"/>
              </a:spcBef>
              <a:spcAft>
                <a:spcPts val="0"/>
              </a:spcAft>
              <a:buSzPts val="2400"/>
              <a:buChar char="●"/>
            </a:pPr>
            <a:r>
              <a:rPr lang="en-US"/>
              <a:t>Violence</a:t>
            </a:r>
            <a:endParaRPr/>
          </a:p>
          <a:p>
            <a:pPr indent="0" lvl="0" marL="0" rtl="0" algn="l">
              <a:lnSpc>
                <a:spcPct val="90000"/>
              </a:lnSpc>
              <a:spcBef>
                <a:spcPts val="1000"/>
              </a:spcBef>
              <a:spcAft>
                <a:spcPts val="0"/>
              </a:spcAft>
              <a:buSzPts val="2400"/>
              <a:buNone/>
            </a:pPr>
            <a:r>
              <a:t/>
            </a:r>
            <a:endParaRPr/>
          </a:p>
        </p:txBody>
      </p:sp>
      <p:pic>
        <p:nvPicPr>
          <p:cNvPr id="194" name="Google Shape;194;g23ab14a257d_0_125"/>
          <p:cNvPicPr preferRelativeResize="0"/>
          <p:nvPr/>
        </p:nvPicPr>
        <p:blipFill rotWithShape="1">
          <a:blip r:embed="rId3">
            <a:alphaModFix/>
          </a:blip>
          <a:srcRect b="0" l="0" r="0" t="0"/>
          <a:stretch/>
        </p:blipFill>
        <p:spPr>
          <a:xfrm>
            <a:off x="6096000" y="2642519"/>
            <a:ext cx="5181600" cy="38862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g23ab14a257d_0_133"/>
          <p:cNvSpPr txBox="1"/>
          <p:nvPr>
            <p:ph type="title"/>
          </p:nvPr>
        </p:nvSpPr>
        <p:spPr>
          <a:xfrm>
            <a:off x="831850" y="1499047"/>
            <a:ext cx="10515600" cy="652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4000"/>
              <a:buNone/>
            </a:pPr>
            <a:r>
              <a:rPr lang="en-US"/>
              <a:t>As a consequence</a:t>
            </a:r>
            <a:endParaRPr/>
          </a:p>
        </p:txBody>
      </p:sp>
      <p:sp>
        <p:nvSpPr>
          <p:cNvPr id="201" name="Google Shape;201;g23ab14a257d_0_133"/>
          <p:cNvSpPr txBox="1"/>
          <p:nvPr>
            <p:ph idx="1" type="body"/>
          </p:nvPr>
        </p:nvSpPr>
        <p:spPr>
          <a:xfrm>
            <a:off x="831850" y="2710927"/>
            <a:ext cx="10515600" cy="3292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400"/>
              <a:buNone/>
            </a:pPr>
            <a:r>
              <a:rPr lang="en-US"/>
              <a:t>Privileged groups:</a:t>
            </a:r>
            <a:endParaRPr/>
          </a:p>
          <a:p>
            <a:pPr indent="-381000" lvl="0" marL="457200" rtl="0" algn="l">
              <a:lnSpc>
                <a:spcPct val="90000"/>
              </a:lnSpc>
              <a:spcBef>
                <a:spcPts val="1000"/>
              </a:spcBef>
              <a:spcAft>
                <a:spcPts val="0"/>
              </a:spcAft>
              <a:buSzPts val="2400"/>
              <a:buChar char="●"/>
            </a:pPr>
            <a:r>
              <a:rPr lang="en-US"/>
              <a:t>enjoy more life chances</a:t>
            </a:r>
            <a:endParaRPr/>
          </a:p>
          <a:p>
            <a:pPr indent="-381000" lvl="0" marL="457200" rtl="0" algn="l">
              <a:lnSpc>
                <a:spcPct val="90000"/>
              </a:lnSpc>
              <a:spcBef>
                <a:spcPts val="0"/>
              </a:spcBef>
              <a:spcAft>
                <a:spcPts val="0"/>
              </a:spcAft>
              <a:buSzPts val="2400"/>
              <a:buChar char="●"/>
            </a:pPr>
            <a:r>
              <a:rPr lang="en-US"/>
              <a:t>live longer</a:t>
            </a:r>
            <a:endParaRPr/>
          </a:p>
          <a:p>
            <a:pPr indent="-381000" lvl="0" marL="457200" rtl="0" algn="l">
              <a:lnSpc>
                <a:spcPct val="90000"/>
              </a:lnSpc>
              <a:spcBef>
                <a:spcPts val="0"/>
              </a:spcBef>
              <a:spcAft>
                <a:spcPts val="0"/>
              </a:spcAft>
              <a:buSzPts val="2400"/>
              <a:buChar char="●"/>
            </a:pPr>
            <a:r>
              <a:rPr lang="en-US"/>
              <a:t>enjoy better accommodation</a:t>
            </a:r>
            <a:endParaRPr/>
          </a:p>
          <a:p>
            <a:pPr indent="-381000" lvl="0" marL="457200" rtl="0" algn="l">
              <a:lnSpc>
                <a:spcPct val="90000"/>
              </a:lnSpc>
              <a:spcBef>
                <a:spcPts val="0"/>
              </a:spcBef>
              <a:spcAft>
                <a:spcPts val="0"/>
              </a:spcAft>
              <a:buSzPts val="2400"/>
              <a:buChar char="●"/>
            </a:pPr>
            <a:r>
              <a:rPr lang="en-US"/>
              <a:t>pay less taxes</a:t>
            </a:r>
            <a:endParaRPr/>
          </a:p>
          <a:p>
            <a:pPr indent="-381000" lvl="0" marL="457200" rtl="0" algn="l">
              <a:lnSpc>
                <a:spcPct val="90000"/>
              </a:lnSpc>
              <a:spcBef>
                <a:spcPts val="0"/>
              </a:spcBef>
              <a:spcAft>
                <a:spcPts val="0"/>
              </a:spcAft>
              <a:buSzPts val="2400"/>
              <a:buChar char="●"/>
            </a:pPr>
            <a:r>
              <a:rPr lang="en-US"/>
              <a:t>have better social status</a:t>
            </a:r>
            <a:endParaRPr/>
          </a:p>
          <a:p>
            <a:pPr indent="-381000" lvl="0" marL="457200" rtl="0" algn="l">
              <a:lnSpc>
                <a:spcPct val="90000"/>
              </a:lnSpc>
              <a:spcBef>
                <a:spcPts val="0"/>
              </a:spcBef>
              <a:spcAft>
                <a:spcPts val="0"/>
              </a:spcAft>
              <a:buSzPts val="2400"/>
              <a:buChar char="●"/>
            </a:pPr>
            <a:r>
              <a:rPr lang="en-US"/>
              <a:t>have </a:t>
            </a:r>
            <a:r>
              <a:rPr b="1" lang="en-US"/>
              <a:t>political</a:t>
            </a:r>
            <a:r>
              <a:rPr lang="en-US"/>
              <a:t> influence</a:t>
            </a:r>
            <a:endParaRPr/>
          </a:p>
          <a:p>
            <a:pPr indent="0" lvl="0" marL="0" rtl="0" algn="l">
              <a:lnSpc>
                <a:spcPct val="90000"/>
              </a:lnSpc>
              <a:spcBef>
                <a:spcPts val="1000"/>
              </a:spcBef>
              <a:spcAft>
                <a:spcPts val="0"/>
              </a:spcAft>
              <a:buSzPts val="2400"/>
              <a:buNone/>
            </a:pPr>
            <a:r>
              <a:t/>
            </a:r>
            <a:endParaRPr/>
          </a:p>
        </p:txBody>
      </p:sp>
      <p:pic>
        <p:nvPicPr>
          <p:cNvPr id="202" name="Google Shape;202;g23ab14a257d_0_133"/>
          <p:cNvPicPr preferRelativeResize="0"/>
          <p:nvPr/>
        </p:nvPicPr>
        <p:blipFill rotWithShape="1">
          <a:blip r:embed="rId3">
            <a:alphaModFix/>
          </a:blip>
          <a:srcRect b="0" l="0" r="0" t="0"/>
          <a:stretch/>
        </p:blipFill>
        <p:spPr>
          <a:xfrm>
            <a:off x="6018575" y="2138175"/>
            <a:ext cx="6075149" cy="4437699"/>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 name="Shape 67"/>
        <p:cNvGrpSpPr/>
        <p:nvPr/>
      </p:nvGrpSpPr>
      <p:grpSpPr>
        <a:xfrm>
          <a:off x="0" y="0"/>
          <a:ext cx="0" cy="0"/>
          <a:chOff x="0" y="0"/>
          <a:chExt cx="0" cy="0"/>
        </a:xfrm>
      </p:grpSpPr>
      <p:sp>
        <p:nvSpPr>
          <p:cNvPr id="68" name="Google Shape;68;p2"/>
          <p:cNvSpPr txBox="1"/>
          <p:nvPr>
            <p:ph type="ctrTitle"/>
          </p:nvPr>
        </p:nvSpPr>
        <p:spPr>
          <a:xfrm>
            <a:off x="815225" y="1491351"/>
            <a:ext cx="10561550" cy="2544046"/>
          </a:xfrm>
          <a:prstGeom prst="rect">
            <a:avLst/>
          </a:prstGeom>
          <a:noFill/>
          <a:ln>
            <a:noFill/>
          </a:ln>
        </p:spPr>
        <p:txBody>
          <a:bodyPr anchorCtr="0" anchor="b" bIns="45700" lIns="91425" spcFirstLastPara="1" rIns="91425" wrap="square" tIns="45700">
            <a:noAutofit/>
          </a:bodyPr>
          <a:lstStyle/>
          <a:p>
            <a:pPr indent="0" lvl="0" marL="0" marR="0" rtl="0" algn="ctr">
              <a:lnSpc>
                <a:spcPct val="90000"/>
              </a:lnSpc>
              <a:spcBef>
                <a:spcPts val="0"/>
              </a:spcBef>
              <a:spcAft>
                <a:spcPts val="0"/>
              </a:spcAft>
              <a:buClr>
                <a:schemeClr val="dk1"/>
              </a:buClr>
              <a:buSzPts val="6000"/>
              <a:buFont typeface="Verdana"/>
              <a:buNone/>
            </a:pPr>
            <a:r>
              <a:rPr lang="en-US"/>
              <a:t>Aspects of Social Diversity</a:t>
            </a:r>
            <a:endParaRPr/>
          </a:p>
        </p:txBody>
      </p:sp>
      <p:sp>
        <p:nvSpPr>
          <p:cNvPr id="69" name="Google Shape;69;p2"/>
          <p:cNvSpPr txBox="1"/>
          <p:nvPr>
            <p:ph idx="1" type="subTitle"/>
          </p:nvPr>
        </p:nvSpPr>
        <p:spPr>
          <a:xfrm>
            <a:off x="815225" y="4384883"/>
            <a:ext cx="10561550" cy="1655762"/>
          </a:xfrm>
          <a:prstGeom prst="rect">
            <a:avLst/>
          </a:prstGeom>
          <a:noFill/>
          <a:ln>
            <a:noFill/>
          </a:ln>
        </p:spPr>
        <p:txBody>
          <a:bodyPr anchorCtr="0" anchor="t" bIns="45700" lIns="91425" spcFirstLastPara="1" rIns="91425" wrap="square" tIns="45700">
            <a:noAutofit/>
          </a:bodyPr>
          <a:lstStyle/>
          <a:p>
            <a:pPr indent="-342900" lvl="0" marL="342900" marR="0" rtl="0" algn="ctr">
              <a:lnSpc>
                <a:spcPct val="90000"/>
              </a:lnSpc>
              <a:spcBef>
                <a:spcPts val="1000"/>
              </a:spcBef>
              <a:spcAft>
                <a:spcPts val="0"/>
              </a:spcAft>
              <a:buClr>
                <a:schemeClr val="dk1"/>
              </a:buClr>
              <a:buSzPts val="2400"/>
              <a:buFont typeface="Arial"/>
              <a:buNone/>
            </a:pPr>
            <a:r>
              <a:rPr lang="en-US"/>
              <a:t>Prof. JosAnn Cutajar &amp; Mr Roderick Vassallo</a:t>
            </a:r>
            <a:endParaRPr/>
          </a:p>
          <a:p>
            <a:pPr indent="-342900" lvl="0" marL="342900" marR="0" rtl="0" algn="ctr">
              <a:lnSpc>
                <a:spcPct val="90000"/>
              </a:lnSpc>
              <a:spcBef>
                <a:spcPts val="1000"/>
              </a:spcBef>
              <a:spcAft>
                <a:spcPts val="0"/>
              </a:spcAft>
              <a:buClr>
                <a:schemeClr val="dk1"/>
              </a:buClr>
              <a:buSzPts val="2400"/>
              <a:buFont typeface="Arial"/>
              <a:buNone/>
            </a:pPr>
            <a:r>
              <a:rPr lang="en-US"/>
              <a:t>L-Università ta’ Malta</a:t>
            </a:r>
            <a:endParaRPr/>
          </a:p>
          <a:p>
            <a:pPr indent="-342900" lvl="0" marL="342900" marR="0" rtl="0" algn="ctr">
              <a:lnSpc>
                <a:spcPct val="90000"/>
              </a:lnSpc>
              <a:spcBef>
                <a:spcPts val="1000"/>
              </a:spcBef>
              <a:spcAft>
                <a:spcPts val="0"/>
              </a:spcAft>
              <a:buClr>
                <a:schemeClr val="dk1"/>
              </a:buClr>
              <a:buSzPts val="2400"/>
              <a:buFont typeface="Arial"/>
              <a:buNone/>
            </a:pPr>
            <a:r>
              <a:rPr lang="en-US" sz="1600"/>
              <a:t>2023</a:t>
            </a:r>
            <a:endParaRPr sz="16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sp>
        <p:nvSpPr>
          <p:cNvPr id="208" name="Google Shape;208;g23b351bc678_0_163"/>
          <p:cNvSpPr txBox="1"/>
          <p:nvPr>
            <p:ph type="title"/>
          </p:nvPr>
        </p:nvSpPr>
        <p:spPr>
          <a:xfrm>
            <a:off x="831850" y="1499050"/>
            <a:ext cx="4068600" cy="652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4000"/>
              <a:buNone/>
            </a:pPr>
            <a:r>
              <a:rPr lang="en-US"/>
              <a:t>What do you think?</a:t>
            </a:r>
            <a:endParaRPr/>
          </a:p>
        </p:txBody>
      </p:sp>
      <p:pic>
        <p:nvPicPr>
          <p:cNvPr id="209" name="Google Shape;209;g23b351bc678_0_163"/>
          <p:cNvPicPr preferRelativeResize="0"/>
          <p:nvPr/>
        </p:nvPicPr>
        <p:blipFill rotWithShape="1">
          <a:blip r:embed="rId3">
            <a:alphaModFix/>
          </a:blip>
          <a:srcRect b="14376" l="0" r="0" t="0"/>
          <a:stretch/>
        </p:blipFill>
        <p:spPr>
          <a:xfrm>
            <a:off x="4635375" y="1104100"/>
            <a:ext cx="4450725" cy="561125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g23ab14a257d_0_191"/>
          <p:cNvSpPr txBox="1"/>
          <p:nvPr>
            <p:ph type="title"/>
          </p:nvPr>
        </p:nvSpPr>
        <p:spPr>
          <a:xfrm>
            <a:off x="831850" y="1499047"/>
            <a:ext cx="10515600" cy="652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4000"/>
              <a:buNone/>
            </a:pPr>
            <a:r>
              <a:rPr lang="en-US"/>
              <a:t>Classical sociological explanations of class</a:t>
            </a:r>
            <a:endParaRPr/>
          </a:p>
        </p:txBody>
      </p:sp>
      <p:sp>
        <p:nvSpPr>
          <p:cNvPr id="216" name="Google Shape;216;g23ab14a257d_0_191"/>
          <p:cNvSpPr txBox="1"/>
          <p:nvPr>
            <p:ph idx="1" type="body"/>
          </p:nvPr>
        </p:nvSpPr>
        <p:spPr>
          <a:xfrm>
            <a:off x="831850" y="2863327"/>
            <a:ext cx="10515600" cy="3292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400"/>
              <a:buNone/>
            </a:pPr>
            <a:r>
              <a:rPr b="1" i="1" lang="en-US"/>
              <a:t>19th century</a:t>
            </a:r>
            <a:endParaRPr b="1" i="1"/>
          </a:p>
          <a:p>
            <a:pPr indent="-381000" lvl="0" marL="457200" rtl="0" algn="l">
              <a:lnSpc>
                <a:spcPct val="90000"/>
              </a:lnSpc>
              <a:spcBef>
                <a:spcPts val="1000"/>
              </a:spcBef>
              <a:spcAft>
                <a:spcPts val="0"/>
              </a:spcAft>
              <a:buSzPts val="2400"/>
              <a:buChar char="●"/>
            </a:pPr>
            <a:r>
              <a:rPr lang="en-US"/>
              <a:t>Originated with the work of </a:t>
            </a:r>
            <a:r>
              <a:rPr b="1" lang="en-US"/>
              <a:t>Marx</a:t>
            </a:r>
            <a:r>
              <a:rPr lang="en-US"/>
              <a:t> and </a:t>
            </a:r>
            <a:r>
              <a:rPr b="1" lang="en-US"/>
              <a:t>Weber</a:t>
            </a:r>
            <a:endParaRPr b="1"/>
          </a:p>
          <a:p>
            <a:pPr indent="-381000" lvl="0" marL="457200" rtl="0" algn="l">
              <a:lnSpc>
                <a:spcPct val="90000"/>
              </a:lnSpc>
              <a:spcBef>
                <a:spcPts val="0"/>
              </a:spcBef>
              <a:spcAft>
                <a:spcPts val="0"/>
              </a:spcAft>
              <a:buSzPts val="2400"/>
              <a:buChar char="●"/>
            </a:pPr>
            <a:r>
              <a:rPr lang="en-US"/>
              <a:t>Both assume that classes were real and impacted on people’s life chances</a:t>
            </a:r>
            <a:endParaRPr/>
          </a:p>
          <a:p>
            <a:pPr indent="0" lvl="0" marL="0" rtl="0" algn="l">
              <a:lnSpc>
                <a:spcPct val="90000"/>
              </a:lnSpc>
              <a:spcBef>
                <a:spcPts val="1000"/>
              </a:spcBef>
              <a:spcAft>
                <a:spcPts val="0"/>
              </a:spcAft>
              <a:buSzPts val="2400"/>
              <a:buNone/>
            </a:pPr>
            <a:r>
              <a:rPr b="1" i="1" lang="en-US"/>
              <a:t>End of 20th century</a:t>
            </a:r>
            <a:endParaRPr b="1" i="1"/>
          </a:p>
          <a:p>
            <a:pPr indent="-381000" lvl="0" marL="457200" rtl="0" algn="l">
              <a:lnSpc>
                <a:spcPct val="90000"/>
              </a:lnSpc>
              <a:spcBef>
                <a:spcPts val="1000"/>
              </a:spcBef>
              <a:spcAft>
                <a:spcPts val="0"/>
              </a:spcAft>
              <a:buSzPts val="2400"/>
              <a:buChar char="●"/>
            </a:pPr>
            <a:r>
              <a:rPr lang="en-US"/>
              <a:t>Sociologists focused more on cultural identity: gender, race, disability, sexuality</a:t>
            </a:r>
            <a:endParaRPr/>
          </a:p>
          <a:p>
            <a:pPr indent="0" lvl="0" marL="0" rtl="0" algn="l">
              <a:lnSpc>
                <a:spcPct val="90000"/>
              </a:lnSpc>
              <a:spcBef>
                <a:spcPts val="1000"/>
              </a:spcBef>
              <a:spcAft>
                <a:spcPts val="0"/>
              </a:spcAft>
              <a:buSzPts val="2400"/>
              <a:buNone/>
            </a:pPr>
            <a:r>
              <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sp>
        <p:nvSpPr>
          <p:cNvPr id="222" name="Google Shape;222;g23ab14a257d_0_199"/>
          <p:cNvSpPr txBox="1"/>
          <p:nvPr>
            <p:ph type="title"/>
          </p:nvPr>
        </p:nvSpPr>
        <p:spPr>
          <a:xfrm>
            <a:off x="815225" y="1491352"/>
            <a:ext cx="10561500" cy="7440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4000"/>
              <a:buNone/>
            </a:pPr>
            <a:r>
              <a:rPr lang="en-US"/>
              <a:t>Karl Marx (1818-1883)</a:t>
            </a:r>
            <a:endParaRPr/>
          </a:p>
        </p:txBody>
      </p:sp>
      <p:sp>
        <p:nvSpPr>
          <p:cNvPr id="223" name="Google Shape;223;g23ab14a257d_0_199"/>
          <p:cNvSpPr txBox="1"/>
          <p:nvPr>
            <p:ph idx="1" type="body"/>
          </p:nvPr>
        </p:nvSpPr>
        <p:spPr>
          <a:xfrm>
            <a:off x="417700" y="2316600"/>
            <a:ext cx="7154400" cy="4177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800"/>
              <a:buNone/>
            </a:pPr>
            <a:r>
              <a:rPr lang="en-US"/>
              <a:t>Thought capitalist society is made up of 2 main social classes. The </a:t>
            </a:r>
            <a:r>
              <a:rPr b="1" lang="en-US"/>
              <a:t>bourgeoisie</a:t>
            </a:r>
            <a:r>
              <a:rPr lang="en-US"/>
              <a:t> (ruling class) and the </a:t>
            </a:r>
            <a:r>
              <a:rPr b="1" lang="en-US"/>
              <a:t>proletariat</a:t>
            </a:r>
            <a:r>
              <a:rPr lang="en-US"/>
              <a:t> (working class).</a:t>
            </a:r>
            <a:endParaRPr/>
          </a:p>
          <a:p>
            <a:pPr indent="-406400" lvl="0" marL="457200" rtl="0" algn="l">
              <a:lnSpc>
                <a:spcPct val="90000"/>
              </a:lnSpc>
              <a:spcBef>
                <a:spcPts val="1000"/>
              </a:spcBef>
              <a:spcAft>
                <a:spcPts val="0"/>
              </a:spcAft>
              <a:buSzPts val="2800"/>
              <a:buChar char="•"/>
            </a:pPr>
            <a:r>
              <a:rPr lang="en-US"/>
              <a:t>The wealthy bourgeoisie </a:t>
            </a:r>
            <a:r>
              <a:rPr b="1" lang="en-US"/>
              <a:t>owned</a:t>
            </a:r>
            <a:r>
              <a:rPr lang="en-US"/>
              <a:t> the big business, land and factories. </a:t>
            </a:r>
            <a:endParaRPr/>
          </a:p>
          <a:p>
            <a:pPr indent="-406400" lvl="0" marL="457200" rtl="0" algn="l">
              <a:lnSpc>
                <a:spcPct val="90000"/>
              </a:lnSpc>
              <a:spcBef>
                <a:spcPts val="0"/>
              </a:spcBef>
              <a:spcAft>
                <a:spcPts val="0"/>
              </a:spcAft>
              <a:buSzPts val="2800"/>
              <a:buChar char="•"/>
            </a:pPr>
            <a:r>
              <a:rPr lang="en-US"/>
              <a:t>The proletariat owned </a:t>
            </a:r>
            <a:r>
              <a:rPr b="1" lang="en-US"/>
              <a:t>no property</a:t>
            </a:r>
            <a:r>
              <a:rPr lang="en-US"/>
              <a:t> and </a:t>
            </a:r>
            <a:r>
              <a:rPr b="1" lang="en-US"/>
              <a:t>had to work</a:t>
            </a:r>
            <a:r>
              <a:rPr lang="en-US"/>
              <a:t> for the bourgeoisie in order </a:t>
            </a:r>
            <a:r>
              <a:rPr b="1" lang="en-US"/>
              <a:t>to survive.</a:t>
            </a:r>
            <a:endParaRPr b="1"/>
          </a:p>
        </p:txBody>
      </p:sp>
      <p:pic>
        <p:nvPicPr>
          <p:cNvPr id="224" name="Google Shape;224;g23ab14a257d_0_199"/>
          <p:cNvPicPr preferRelativeResize="0"/>
          <p:nvPr/>
        </p:nvPicPr>
        <p:blipFill rotWithShape="1">
          <a:blip r:embed="rId3">
            <a:alphaModFix/>
          </a:blip>
          <a:srcRect b="0" l="0" r="0" t="0"/>
          <a:stretch/>
        </p:blipFill>
        <p:spPr>
          <a:xfrm>
            <a:off x="7864072" y="1499050"/>
            <a:ext cx="3483375" cy="4475449"/>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sp>
        <p:nvSpPr>
          <p:cNvPr id="230" name="Google Shape;230;g23ab14a257d_0_206"/>
          <p:cNvSpPr txBox="1"/>
          <p:nvPr>
            <p:ph type="title"/>
          </p:nvPr>
        </p:nvSpPr>
        <p:spPr>
          <a:xfrm>
            <a:off x="891425" y="1491352"/>
            <a:ext cx="10561500" cy="7440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4000"/>
              <a:buNone/>
            </a:pPr>
            <a:r>
              <a:rPr lang="en-US"/>
              <a:t>Marx thought that…</a:t>
            </a:r>
            <a:endParaRPr/>
          </a:p>
        </p:txBody>
      </p:sp>
      <p:sp>
        <p:nvSpPr>
          <p:cNvPr id="231" name="Google Shape;231;g23ab14a257d_0_206"/>
          <p:cNvSpPr txBox="1"/>
          <p:nvPr>
            <p:ph idx="1" type="body"/>
          </p:nvPr>
        </p:nvSpPr>
        <p:spPr>
          <a:xfrm>
            <a:off x="815225" y="2584836"/>
            <a:ext cx="10561500" cy="3457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800"/>
              <a:buNone/>
            </a:pPr>
            <a:r>
              <a:rPr lang="en-US"/>
              <a:t>The bourgeoisie </a:t>
            </a:r>
            <a:r>
              <a:rPr b="1" lang="en-US"/>
              <a:t>exploited</a:t>
            </a:r>
            <a:r>
              <a:rPr lang="en-US"/>
              <a:t> the proletariat, making them work harder for their </a:t>
            </a:r>
            <a:r>
              <a:rPr b="1" lang="en-US"/>
              <a:t>wages</a:t>
            </a:r>
            <a:r>
              <a:rPr lang="en-US"/>
              <a:t> for more </a:t>
            </a:r>
            <a:r>
              <a:rPr b="1" lang="en-US"/>
              <a:t>profit</a:t>
            </a:r>
            <a:r>
              <a:rPr lang="en-US"/>
              <a:t>. </a:t>
            </a:r>
            <a:endParaRPr/>
          </a:p>
          <a:p>
            <a:pPr indent="0" lvl="0" marL="0" rtl="0" algn="l">
              <a:lnSpc>
                <a:spcPct val="90000"/>
              </a:lnSpc>
              <a:spcBef>
                <a:spcPts val="1000"/>
              </a:spcBef>
              <a:spcAft>
                <a:spcPts val="0"/>
              </a:spcAft>
              <a:buSzPts val="2800"/>
              <a:buNone/>
            </a:pPr>
            <a:r>
              <a:rPr lang="en-US"/>
              <a:t>Marx believed that with time, the </a:t>
            </a:r>
            <a:r>
              <a:rPr b="1" lang="en-US"/>
              <a:t>bourgeoisie would get wealthier.  </a:t>
            </a:r>
            <a:endParaRPr b="1"/>
          </a:p>
          <a:p>
            <a:pPr indent="0" lvl="0" marL="0" rtl="0" algn="l">
              <a:lnSpc>
                <a:spcPct val="90000"/>
              </a:lnSpc>
              <a:spcBef>
                <a:spcPts val="1000"/>
              </a:spcBef>
              <a:spcAft>
                <a:spcPts val="0"/>
              </a:spcAft>
              <a:buSzPts val="2800"/>
              <a:buNone/>
            </a:pPr>
            <a:r>
              <a:rPr lang="en-US"/>
              <a:t>Eventually, the </a:t>
            </a:r>
            <a:r>
              <a:rPr b="1" lang="en-US"/>
              <a:t>proletariat </a:t>
            </a:r>
            <a:r>
              <a:rPr lang="en-US"/>
              <a:t>would become aware of their </a:t>
            </a:r>
            <a:r>
              <a:rPr b="1" lang="en-US"/>
              <a:t>exploitation, </a:t>
            </a:r>
            <a:r>
              <a:rPr lang="en-US"/>
              <a:t>and </a:t>
            </a:r>
            <a:r>
              <a:rPr b="1" lang="en-US"/>
              <a:t>rebel</a:t>
            </a:r>
            <a:r>
              <a:rPr lang="en-US"/>
              <a:t> leading to a </a:t>
            </a:r>
            <a:r>
              <a:rPr b="1" lang="en-US"/>
              <a:t>revolution</a:t>
            </a:r>
            <a:r>
              <a:rPr lang="en-US"/>
              <a:t>. Eventually these social classes would disappear and we would all live in a more </a:t>
            </a:r>
            <a:r>
              <a:rPr b="1" lang="en-US"/>
              <a:t>equal</a:t>
            </a:r>
            <a:r>
              <a:rPr lang="en-US"/>
              <a:t> society.</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g23ab14a257d_0_179"/>
          <p:cNvSpPr txBox="1"/>
          <p:nvPr>
            <p:ph idx="1" type="body"/>
          </p:nvPr>
        </p:nvSpPr>
        <p:spPr>
          <a:xfrm>
            <a:off x="815225" y="2584825"/>
            <a:ext cx="5775300" cy="3457200"/>
          </a:xfrm>
          <a:prstGeom prst="rect">
            <a:avLst/>
          </a:prstGeom>
          <a:noFill/>
          <a:ln>
            <a:noFill/>
          </a:ln>
        </p:spPr>
        <p:txBody>
          <a:bodyPr anchorCtr="0" anchor="t" bIns="45700" lIns="91425" spcFirstLastPara="1" rIns="91425" wrap="square" tIns="45700">
            <a:noAutofit/>
          </a:bodyPr>
          <a:lstStyle/>
          <a:p>
            <a:pPr indent="-355600" lvl="0" marL="457200" rtl="0" algn="l">
              <a:lnSpc>
                <a:spcPct val="90000"/>
              </a:lnSpc>
              <a:spcBef>
                <a:spcPts val="1000"/>
              </a:spcBef>
              <a:spcAft>
                <a:spcPts val="0"/>
              </a:spcAft>
              <a:buSzPts val="2000"/>
              <a:buChar char="●"/>
            </a:pPr>
            <a:r>
              <a:rPr lang="en-US" sz="2000"/>
              <a:t>There is no common definition of social class - No reliable physical clues</a:t>
            </a:r>
            <a:endParaRPr sz="2000"/>
          </a:p>
          <a:p>
            <a:pPr indent="-355600" lvl="0" marL="457200" rtl="0" algn="l">
              <a:lnSpc>
                <a:spcPct val="90000"/>
              </a:lnSpc>
              <a:spcBef>
                <a:spcPts val="0"/>
              </a:spcBef>
              <a:spcAft>
                <a:spcPts val="0"/>
              </a:spcAft>
              <a:buSzPts val="2000"/>
              <a:buChar char="●"/>
            </a:pPr>
            <a:r>
              <a:rPr lang="en-US" sz="2000"/>
              <a:t>Some sociologists see class as characterised by levels of </a:t>
            </a:r>
            <a:r>
              <a:rPr b="1" lang="en-US" sz="2000"/>
              <a:t>income</a:t>
            </a:r>
            <a:r>
              <a:rPr lang="en-US" sz="2000"/>
              <a:t>, </a:t>
            </a:r>
            <a:r>
              <a:rPr b="1" lang="en-US" sz="2000"/>
              <a:t>education</a:t>
            </a:r>
            <a:r>
              <a:rPr lang="en-US" sz="2000"/>
              <a:t> </a:t>
            </a:r>
            <a:r>
              <a:rPr b="1" lang="en-US" sz="2000"/>
              <a:t>and</a:t>
            </a:r>
            <a:r>
              <a:rPr lang="en-US" sz="2000"/>
              <a:t> </a:t>
            </a:r>
            <a:r>
              <a:rPr b="1" lang="en-US" sz="2000"/>
              <a:t>occupational prestige</a:t>
            </a:r>
            <a:r>
              <a:rPr lang="en-US" sz="2000"/>
              <a:t> (ILO)</a:t>
            </a:r>
            <a:endParaRPr sz="2000"/>
          </a:p>
          <a:p>
            <a:pPr indent="-355600" lvl="0" marL="457200" rtl="0" algn="l">
              <a:lnSpc>
                <a:spcPct val="90000"/>
              </a:lnSpc>
              <a:spcBef>
                <a:spcPts val="0"/>
              </a:spcBef>
              <a:spcAft>
                <a:spcPts val="0"/>
              </a:spcAft>
              <a:buSzPts val="2000"/>
              <a:buChar char="●"/>
            </a:pPr>
            <a:r>
              <a:rPr lang="en-US" sz="2000"/>
              <a:t>Others focus on </a:t>
            </a:r>
            <a:r>
              <a:rPr b="1" lang="en-US" sz="2000"/>
              <a:t>ownership of property, exploitation or class consciousness</a:t>
            </a:r>
            <a:r>
              <a:rPr lang="en-US" sz="2000"/>
              <a:t> (Marxist definitions)</a:t>
            </a:r>
            <a:endParaRPr sz="2000"/>
          </a:p>
          <a:p>
            <a:pPr indent="-355600" lvl="0" marL="457200" rtl="0" algn="l">
              <a:lnSpc>
                <a:spcPct val="90000"/>
              </a:lnSpc>
              <a:spcBef>
                <a:spcPts val="0"/>
              </a:spcBef>
              <a:spcAft>
                <a:spcPts val="0"/>
              </a:spcAft>
              <a:buSzPts val="2000"/>
              <a:buChar char="●"/>
            </a:pPr>
            <a:r>
              <a:rPr lang="en-US" sz="2000"/>
              <a:t>Others focus on </a:t>
            </a:r>
            <a:r>
              <a:rPr b="1" lang="en-US" sz="2000"/>
              <a:t>lifestyles</a:t>
            </a:r>
            <a:r>
              <a:rPr lang="en-US" sz="2000"/>
              <a:t> (Goldthorpe, Young &amp; Willmott, Marshall et al., Bourdieu)</a:t>
            </a:r>
            <a:endParaRPr sz="2000"/>
          </a:p>
          <a:p>
            <a:pPr indent="0" lvl="0" marL="0" rtl="0" algn="l">
              <a:lnSpc>
                <a:spcPct val="90000"/>
              </a:lnSpc>
              <a:spcBef>
                <a:spcPts val="1000"/>
              </a:spcBef>
              <a:spcAft>
                <a:spcPts val="0"/>
              </a:spcAft>
              <a:buSzPts val="2800"/>
              <a:buNone/>
            </a:pPr>
            <a:r>
              <a:t/>
            </a:r>
            <a:endParaRPr sz="1900"/>
          </a:p>
        </p:txBody>
      </p:sp>
      <p:sp>
        <p:nvSpPr>
          <p:cNvPr id="238" name="Google Shape;238;g23ab14a257d_0_179"/>
          <p:cNvSpPr txBox="1"/>
          <p:nvPr>
            <p:ph type="title"/>
          </p:nvPr>
        </p:nvSpPr>
        <p:spPr>
          <a:xfrm>
            <a:off x="815225" y="1491352"/>
            <a:ext cx="10561500" cy="7440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4000"/>
              <a:buNone/>
            </a:pPr>
            <a:r>
              <a:rPr lang="en-US"/>
              <a:t>3. Social Class</a:t>
            </a:r>
            <a:endParaRPr/>
          </a:p>
        </p:txBody>
      </p:sp>
      <p:pic>
        <p:nvPicPr>
          <p:cNvPr id="239" name="Google Shape;239;g23ab14a257d_0_179"/>
          <p:cNvPicPr preferRelativeResize="0"/>
          <p:nvPr/>
        </p:nvPicPr>
        <p:blipFill rotWithShape="1">
          <a:blip r:embed="rId3">
            <a:alphaModFix/>
          </a:blip>
          <a:srcRect b="0" l="0" r="0" t="0"/>
          <a:stretch/>
        </p:blipFill>
        <p:spPr>
          <a:xfrm>
            <a:off x="6822200" y="2710925"/>
            <a:ext cx="4888500" cy="366630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sp>
        <p:nvSpPr>
          <p:cNvPr id="245" name="Google Shape;245;g23ab14a257d_0_214"/>
          <p:cNvSpPr txBox="1"/>
          <p:nvPr>
            <p:ph type="title"/>
          </p:nvPr>
        </p:nvSpPr>
        <p:spPr>
          <a:xfrm>
            <a:off x="831850" y="1499047"/>
            <a:ext cx="10515600" cy="652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4000"/>
              <a:buNone/>
            </a:pPr>
            <a:r>
              <a:rPr lang="en-US"/>
              <a:t>Max Weber</a:t>
            </a:r>
            <a:endParaRPr/>
          </a:p>
        </p:txBody>
      </p:sp>
      <p:sp>
        <p:nvSpPr>
          <p:cNvPr id="246" name="Google Shape;246;g23ab14a257d_0_214"/>
          <p:cNvSpPr txBox="1"/>
          <p:nvPr>
            <p:ph idx="1" type="body"/>
          </p:nvPr>
        </p:nvSpPr>
        <p:spPr>
          <a:xfrm>
            <a:off x="831850" y="2558525"/>
            <a:ext cx="6918300" cy="38907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400"/>
              <a:buNone/>
            </a:pPr>
            <a:r>
              <a:rPr lang="en-US"/>
              <a:t>Max Weber agreed with Marx that social stratification causes social conflict. However, he claimed that the model involves three dimensions of inequality:</a:t>
            </a:r>
            <a:endParaRPr/>
          </a:p>
          <a:p>
            <a:pPr indent="-381000" lvl="0" marL="457200" rtl="0" algn="l">
              <a:lnSpc>
                <a:spcPct val="90000"/>
              </a:lnSpc>
              <a:spcBef>
                <a:spcPts val="1000"/>
              </a:spcBef>
              <a:spcAft>
                <a:spcPts val="0"/>
              </a:spcAft>
              <a:buSzPts val="2400"/>
              <a:buChar char="●"/>
            </a:pPr>
            <a:r>
              <a:rPr lang="en-US"/>
              <a:t>economic inequality (class position)</a:t>
            </a:r>
            <a:endParaRPr/>
          </a:p>
          <a:p>
            <a:pPr indent="-381000" lvl="0" marL="457200" rtl="0" algn="l">
              <a:lnSpc>
                <a:spcPct val="90000"/>
              </a:lnSpc>
              <a:spcBef>
                <a:spcPts val="0"/>
              </a:spcBef>
              <a:spcAft>
                <a:spcPts val="0"/>
              </a:spcAft>
              <a:buSzPts val="2400"/>
              <a:buChar char="●"/>
            </a:pPr>
            <a:r>
              <a:rPr lang="en-US"/>
              <a:t>status</a:t>
            </a:r>
            <a:endParaRPr/>
          </a:p>
          <a:p>
            <a:pPr indent="-381000" lvl="0" marL="457200" rtl="0" algn="l">
              <a:lnSpc>
                <a:spcPct val="90000"/>
              </a:lnSpc>
              <a:spcBef>
                <a:spcPts val="0"/>
              </a:spcBef>
              <a:spcAft>
                <a:spcPts val="0"/>
              </a:spcAft>
              <a:buSzPts val="2400"/>
              <a:buChar char="●"/>
            </a:pPr>
            <a:r>
              <a:rPr lang="en-US"/>
              <a:t>power.</a:t>
            </a:r>
            <a:endParaRPr/>
          </a:p>
          <a:p>
            <a:pPr indent="0" lvl="0" marL="0" rtl="0" algn="l">
              <a:lnSpc>
                <a:spcPct val="90000"/>
              </a:lnSpc>
              <a:spcBef>
                <a:spcPts val="1000"/>
              </a:spcBef>
              <a:spcAft>
                <a:spcPts val="0"/>
              </a:spcAft>
              <a:buSzPts val="2400"/>
              <a:buNone/>
            </a:pPr>
            <a:r>
              <a:rPr lang="en-US"/>
              <a:t>Social stratification in industrial societies involves a multidimensional ranking rather than a hierarchy of defined classes</a:t>
            </a:r>
            <a:endParaRPr/>
          </a:p>
        </p:txBody>
      </p:sp>
      <p:pic>
        <p:nvPicPr>
          <p:cNvPr id="247" name="Google Shape;247;g23ab14a257d_0_214"/>
          <p:cNvPicPr preferRelativeResize="0"/>
          <p:nvPr/>
        </p:nvPicPr>
        <p:blipFill rotWithShape="1">
          <a:blip r:embed="rId3">
            <a:alphaModFix/>
          </a:blip>
          <a:srcRect b="0" l="0" r="0" t="0"/>
          <a:stretch/>
        </p:blipFill>
        <p:spPr>
          <a:xfrm>
            <a:off x="7969135" y="1384900"/>
            <a:ext cx="3378315" cy="4618224"/>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sp>
        <p:nvSpPr>
          <p:cNvPr id="253" name="Google Shape;253;g23ab14a257d_0_222"/>
          <p:cNvSpPr txBox="1"/>
          <p:nvPr>
            <p:ph type="title"/>
          </p:nvPr>
        </p:nvSpPr>
        <p:spPr>
          <a:xfrm>
            <a:off x="831850" y="1499047"/>
            <a:ext cx="10515600" cy="652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4000"/>
              <a:buNone/>
            </a:pPr>
            <a:r>
              <a:rPr lang="en-US"/>
              <a:t>Three-component Theory of Stratification (Weber)</a:t>
            </a:r>
            <a:endParaRPr/>
          </a:p>
        </p:txBody>
      </p:sp>
      <p:sp>
        <p:nvSpPr>
          <p:cNvPr id="254" name="Google Shape;254;g23ab14a257d_0_222"/>
          <p:cNvSpPr txBox="1"/>
          <p:nvPr>
            <p:ph idx="1" type="body"/>
          </p:nvPr>
        </p:nvSpPr>
        <p:spPr>
          <a:xfrm>
            <a:off x="831850" y="2863327"/>
            <a:ext cx="10515600" cy="3292200"/>
          </a:xfrm>
          <a:prstGeom prst="rect">
            <a:avLst/>
          </a:prstGeom>
          <a:noFill/>
          <a:ln>
            <a:noFill/>
          </a:ln>
        </p:spPr>
        <p:txBody>
          <a:bodyPr anchorCtr="0" anchor="t" bIns="45700" lIns="91425" spcFirstLastPara="1" rIns="91425" wrap="square" tIns="45700">
            <a:noAutofit/>
          </a:bodyPr>
          <a:lstStyle/>
          <a:p>
            <a:pPr indent="-381000" lvl="0" marL="457200" rtl="0" algn="l">
              <a:lnSpc>
                <a:spcPct val="90000"/>
              </a:lnSpc>
              <a:spcBef>
                <a:spcPts val="1000"/>
              </a:spcBef>
              <a:spcAft>
                <a:spcPts val="0"/>
              </a:spcAft>
              <a:buSzPts val="2400"/>
              <a:buChar char="●"/>
            </a:pPr>
            <a:r>
              <a:rPr b="1" lang="en-US"/>
              <a:t>Social Class </a:t>
            </a:r>
            <a:r>
              <a:rPr lang="en-US"/>
              <a:t>is based on economically determined relationship to the </a:t>
            </a:r>
            <a:r>
              <a:rPr b="1" lang="en-US"/>
              <a:t>market</a:t>
            </a:r>
            <a:r>
              <a:rPr lang="en-US"/>
              <a:t> (owner, renter, employee, etc…)</a:t>
            </a:r>
            <a:endParaRPr/>
          </a:p>
          <a:p>
            <a:pPr indent="-381000" lvl="0" marL="457200" rtl="0" algn="l">
              <a:lnSpc>
                <a:spcPct val="90000"/>
              </a:lnSpc>
              <a:spcBef>
                <a:spcPts val="0"/>
              </a:spcBef>
              <a:spcAft>
                <a:spcPts val="0"/>
              </a:spcAft>
              <a:buSzPts val="2400"/>
              <a:buChar char="●"/>
            </a:pPr>
            <a:r>
              <a:rPr b="1" lang="en-US"/>
              <a:t>Status Class </a:t>
            </a:r>
            <a:r>
              <a:rPr lang="en-US"/>
              <a:t>is based on non-economical qualities like </a:t>
            </a:r>
            <a:r>
              <a:rPr b="1" lang="en-US"/>
              <a:t>honour, prestige </a:t>
            </a:r>
            <a:r>
              <a:rPr lang="en-US"/>
              <a:t>and </a:t>
            </a:r>
            <a:r>
              <a:rPr b="1" lang="en-US"/>
              <a:t>religion</a:t>
            </a:r>
            <a:endParaRPr b="1"/>
          </a:p>
          <a:p>
            <a:pPr indent="-381000" lvl="0" marL="457200" rtl="0" algn="l">
              <a:lnSpc>
                <a:spcPct val="90000"/>
              </a:lnSpc>
              <a:spcBef>
                <a:spcPts val="0"/>
              </a:spcBef>
              <a:spcAft>
                <a:spcPts val="0"/>
              </a:spcAft>
              <a:buSzPts val="2400"/>
              <a:buChar char="●"/>
            </a:pPr>
            <a:r>
              <a:rPr b="1" lang="en-US"/>
              <a:t>Party Class </a:t>
            </a:r>
            <a:r>
              <a:rPr lang="en-US"/>
              <a:t>refers to affiliations in the </a:t>
            </a:r>
            <a:r>
              <a:rPr b="1" lang="en-US"/>
              <a:t>political </a:t>
            </a:r>
            <a:r>
              <a:rPr lang="en-US"/>
              <a:t>sphere</a:t>
            </a:r>
            <a:endParaRPr/>
          </a:p>
          <a:p>
            <a:pPr indent="0" lvl="0" marL="0" rtl="0" algn="l">
              <a:lnSpc>
                <a:spcPct val="90000"/>
              </a:lnSpc>
              <a:spcBef>
                <a:spcPts val="1000"/>
              </a:spcBef>
              <a:spcAft>
                <a:spcPts val="0"/>
              </a:spcAft>
              <a:buSzPts val="2400"/>
              <a:buNone/>
            </a:pPr>
            <a:r>
              <a:t/>
            </a:r>
            <a:endParaRPr/>
          </a:p>
          <a:p>
            <a:pPr indent="0" lvl="0" marL="0" rtl="0" algn="l">
              <a:lnSpc>
                <a:spcPct val="90000"/>
              </a:lnSpc>
              <a:spcBef>
                <a:spcPts val="1000"/>
              </a:spcBef>
              <a:spcAft>
                <a:spcPts val="0"/>
              </a:spcAft>
              <a:buSzPts val="2400"/>
              <a:buNone/>
            </a:pPr>
            <a:r>
              <a:rPr lang="en-US"/>
              <a:t>All three dimensions have consequences on what Weber called </a:t>
            </a:r>
            <a:r>
              <a:rPr b="1" lang="en-US"/>
              <a:t>life-chances </a:t>
            </a:r>
            <a:r>
              <a:rPr lang="en-US"/>
              <a:t>- opportunities to improve one’s life.</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sp>
        <p:nvSpPr>
          <p:cNvPr id="260" name="Google Shape;260;g23ab14a257d_0_228"/>
          <p:cNvSpPr txBox="1"/>
          <p:nvPr>
            <p:ph type="title"/>
          </p:nvPr>
        </p:nvSpPr>
        <p:spPr>
          <a:xfrm>
            <a:off x="831850" y="1499047"/>
            <a:ext cx="10515600" cy="652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4000"/>
              <a:buNone/>
            </a:pPr>
            <a:r>
              <a:rPr lang="en-US"/>
              <a:t>Weberian Social Class Structure</a:t>
            </a:r>
            <a:endParaRPr/>
          </a:p>
        </p:txBody>
      </p:sp>
      <p:sp>
        <p:nvSpPr>
          <p:cNvPr id="261" name="Google Shape;261;g23ab14a257d_0_228"/>
          <p:cNvSpPr txBox="1"/>
          <p:nvPr>
            <p:ph idx="1" type="body"/>
          </p:nvPr>
        </p:nvSpPr>
        <p:spPr>
          <a:xfrm>
            <a:off x="831850" y="2710927"/>
            <a:ext cx="10515600" cy="3292200"/>
          </a:xfrm>
          <a:prstGeom prst="rect">
            <a:avLst/>
          </a:prstGeom>
          <a:noFill/>
          <a:ln>
            <a:noFill/>
          </a:ln>
        </p:spPr>
        <p:txBody>
          <a:bodyPr anchorCtr="0" anchor="t" bIns="45700" lIns="91425" spcFirstLastPara="1" rIns="91425" wrap="square" tIns="45700">
            <a:noAutofit/>
          </a:bodyPr>
          <a:lstStyle/>
          <a:p>
            <a:pPr indent="-368300" lvl="0" marL="457200" rtl="0" algn="l">
              <a:lnSpc>
                <a:spcPct val="90000"/>
              </a:lnSpc>
              <a:spcBef>
                <a:spcPts val="1000"/>
              </a:spcBef>
              <a:spcAft>
                <a:spcPts val="0"/>
              </a:spcAft>
              <a:buSzPts val="2200"/>
              <a:buChar char="●"/>
            </a:pPr>
            <a:r>
              <a:rPr lang="en-US" sz="2200"/>
              <a:t>The </a:t>
            </a:r>
            <a:r>
              <a:rPr b="1" lang="en-US" sz="2200"/>
              <a:t>property classes</a:t>
            </a:r>
            <a:r>
              <a:rPr lang="en-US" sz="2200"/>
              <a:t>: rentiers who derive income from humans, land, mines, factories &amp; capital equipment, ships, creditors, securities.</a:t>
            </a:r>
            <a:endParaRPr sz="2200"/>
          </a:p>
          <a:p>
            <a:pPr indent="-368300" lvl="0" marL="457200" rtl="0" algn="l">
              <a:lnSpc>
                <a:spcPct val="90000"/>
              </a:lnSpc>
              <a:spcBef>
                <a:spcPts val="0"/>
              </a:spcBef>
              <a:spcAft>
                <a:spcPts val="0"/>
              </a:spcAft>
              <a:buSzPts val="2200"/>
              <a:buChar char="●"/>
            </a:pPr>
            <a:r>
              <a:rPr lang="en-US" sz="2200"/>
              <a:t>The </a:t>
            </a:r>
            <a:r>
              <a:rPr b="1" lang="en-US" sz="2200"/>
              <a:t>commercial classes</a:t>
            </a:r>
            <a:r>
              <a:rPr lang="en-US" sz="2200"/>
              <a:t>: entrepreneurs, merchants, ship owners, industrial &amp; agricultural entrepreneurs, bankers, financiers, some top professionals </a:t>
            </a:r>
            <a:endParaRPr sz="2200"/>
          </a:p>
          <a:p>
            <a:pPr indent="-368300" lvl="0" marL="457200" rtl="0" algn="l">
              <a:lnSpc>
                <a:spcPct val="90000"/>
              </a:lnSpc>
              <a:spcBef>
                <a:spcPts val="0"/>
              </a:spcBef>
              <a:spcAft>
                <a:spcPts val="0"/>
              </a:spcAft>
              <a:buSzPts val="2200"/>
              <a:buChar char="●"/>
            </a:pPr>
            <a:r>
              <a:rPr lang="en-US" sz="2200"/>
              <a:t>The </a:t>
            </a:r>
            <a:r>
              <a:rPr b="1" lang="en-US" sz="2200"/>
              <a:t>middle classes</a:t>
            </a:r>
            <a:r>
              <a:rPr lang="en-US" sz="2200"/>
              <a:t>: those who make a living from property, small entrepreneurs, self-employed farmers &amp; craftsmen, public &amp; private officials, the petty bourgeoisie, the non-propertied intelligentsia.</a:t>
            </a:r>
            <a:endParaRPr sz="2200"/>
          </a:p>
          <a:p>
            <a:pPr indent="-368300" lvl="0" marL="457200" rtl="0" algn="l">
              <a:lnSpc>
                <a:spcPct val="90000"/>
              </a:lnSpc>
              <a:spcBef>
                <a:spcPts val="0"/>
              </a:spcBef>
              <a:spcAft>
                <a:spcPts val="0"/>
              </a:spcAft>
              <a:buSzPts val="2200"/>
              <a:buChar char="●"/>
            </a:pPr>
            <a:r>
              <a:rPr lang="en-US" sz="2200"/>
              <a:t>The </a:t>
            </a:r>
            <a:r>
              <a:rPr b="1" lang="en-US" sz="2200"/>
              <a:t>negatively privileged</a:t>
            </a:r>
            <a:r>
              <a:rPr lang="en-US" sz="2200"/>
              <a:t>: labourers, the unfree, declassed, debtors and paupers.</a:t>
            </a:r>
            <a:endParaRPr sz="2200"/>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g23b351bc678_0_0"/>
          <p:cNvSpPr txBox="1"/>
          <p:nvPr>
            <p:ph type="title"/>
          </p:nvPr>
        </p:nvSpPr>
        <p:spPr>
          <a:xfrm>
            <a:off x="891450" y="1462227"/>
            <a:ext cx="10561500" cy="7440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4000"/>
              <a:buNone/>
            </a:pPr>
            <a:r>
              <a:rPr lang="en-US"/>
              <a:t>Class Analysis</a:t>
            </a:r>
            <a:endParaRPr/>
          </a:p>
        </p:txBody>
      </p:sp>
      <p:sp>
        <p:nvSpPr>
          <p:cNvPr id="268" name="Google Shape;268;g23b351bc678_0_0"/>
          <p:cNvSpPr txBox="1"/>
          <p:nvPr>
            <p:ph idx="1" type="body"/>
          </p:nvPr>
        </p:nvSpPr>
        <p:spPr>
          <a:xfrm>
            <a:off x="839788" y="2537169"/>
            <a:ext cx="5157900" cy="8238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1000"/>
              </a:spcBef>
              <a:spcAft>
                <a:spcPts val="0"/>
              </a:spcAft>
              <a:buSzPts val="2400"/>
              <a:buNone/>
            </a:pPr>
            <a:r>
              <a:t/>
            </a:r>
            <a:endParaRPr sz="1800"/>
          </a:p>
          <a:p>
            <a:pPr indent="0" lvl="0" marL="0" rtl="0" algn="l">
              <a:lnSpc>
                <a:spcPct val="90000"/>
              </a:lnSpc>
              <a:spcBef>
                <a:spcPts val="1000"/>
              </a:spcBef>
              <a:spcAft>
                <a:spcPts val="0"/>
              </a:spcAft>
              <a:buSzPts val="2400"/>
              <a:buNone/>
            </a:pPr>
            <a:r>
              <a:t/>
            </a:r>
            <a:endParaRPr sz="1800"/>
          </a:p>
          <a:p>
            <a:pPr indent="0" lvl="0" marL="0" marR="0" rtl="0" algn="l">
              <a:lnSpc>
                <a:spcPct val="90000"/>
              </a:lnSpc>
              <a:spcBef>
                <a:spcPts val="1000"/>
              </a:spcBef>
              <a:spcAft>
                <a:spcPts val="0"/>
              </a:spcAft>
              <a:buSzPts val="2400"/>
              <a:buNone/>
            </a:pPr>
            <a:r>
              <a:rPr lang="en-US"/>
              <a:t>Karl Marx</a:t>
            </a:r>
            <a:endParaRPr sz="1800"/>
          </a:p>
        </p:txBody>
      </p:sp>
      <p:sp>
        <p:nvSpPr>
          <p:cNvPr id="269" name="Google Shape;269;g23b351bc678_0_0"/>
          <p:cNvSpPr txBox="1"/>
          <p:nvPr>
            <p:ph idx="2" type="body"/>
          </p:nvPr>
        </p:nvSpPr>
        <p:spPr>
          <a:xfrm>
            <a:off x="6172200" y="2537169"/>
            <a:ext cx="5183100" cy="8238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1000"/>
              </a:spcBef>
              <a:spcAft>
                <a:spcPts val="0"/>
              </a:spcAft>
              <a:buSzPts val="2400"/>
              <a:buNone/>
            </a:pPr>
            <a:r>
              <a:rPr lang="en-US"/>
              <a:t>Max Weber</a:t>
            </a:r>
            <a:endParaRPr/>
          </a:p>
        </p:txBody>
      </p:sp>
      <p:sp>
        <p:nvSpPr>
          <p:cNvPr id="270" name="Google Shape;270;g23b351bc678_0_0"/>
          <p:cNvSpPr txBox="1"/>
          <p:nvPr>
            <p:ph idx="3" type="body"/>
          </p:nvPr>
        </p:nvSpPr>
        <p:spPr>
          <a:xfrm>
            <a:off x="839788" y="3527770"/>
            <a:ext cx="5157900" cy="2515200"/>
          </a:xfrm>
          <a:prstGeom prst="rect">
            <a:avLst/>
          </a:prstGeom>
          <a:noFill/>
          <a:ln>
            <a:noFill/>
          </a:ln>
        </p:spPr>
        <p:txBody>
          <a:bodyPr anchorCtr="0" anchor="t" bIns="45700" lIns="91425" spcFirstLastPara="1" rIns="91425" wrap="square" tIns="45700">
            <a:noAutofit/>
          </a:bodyPr>
          <a:lstStyle/>
          <a:p>
            <a:pPr indent="-342900" lvl="0" marL="457200" rtl="0" algn="l">
              <a:lnSpc>
                <a:spcPct val="90000"/>
              </a:lnSpc>
              <a:spcBef>
                <a:spcPts val="1000"/>
              </a:spcBef>
              <a:spcAft>
                <a:spcPts val="0"/>
              </a:spcAft>
              <a:buSzPts val="1800"/>
              <a:buChar char="•"/>
            </a:pPr>
            <a:r>
              <a:rPr lang="en-US" sz="1800"/>
              <a:t>Believed that class divisions are based on exploitation and ideological manipulation</a:t>
            </a:r>
            <a:endParaRPr sz="1800"/>
          </a:p>
          <a:p>
            <a:pPr indent="-342900" lvl="0" marL="457200" rtl="0" algn="l">
              <a:lnSpc>
                <a:spcPct val="90000"/>
              </a:lnSpc>
              <a:spcBef>
                <a:spcPts val="0"/>
              </a:spcBef>
              <a:spcAft>
                <a:spcPts val="0"/>
              </a:spcAft>
              <a:buSzPts val="1800"/>
              <a:buChar char="•"/>
            </a:pPr>
            <a:r>
              <a:rPr lang="en-US" sz="1800"/>
              <a:t>They are the motor of history</a:t>
            </a:r>
            <a:endParaRPr/>
          </a:p>
        </p:txBody>
      </p:sp>
      <p:sp>
        <p:nvSpPr>
          <p:cNvPr id="271" name="Google Shape;271;g23b351bc678_0_0"/>
          <p:cNvSpPr txBox="1"/>
          <p:nvPr>
            <p:ph idx="4" type="body"/>
          </p:nvPr>
        </p:nvSpPr>
        <p:spPr>
          <a:xfrm>
            <a:off x="6172200" y="3527769"/>
            <a:ext cx="5183100" cy="2515200"/>
          </a:xfrm>
          <a:prstGeom prst="rect">
            <a:avLst/>
          </a:prstGeom>
          <a:noFill/>
          <a:ln>
            <a:noFill/>
          </a:ln>
        </p:spPr>
        <p:txBody>
          <a:bodyPr anchorCtr="0" anchor="t" bIns="45700" lIns="91425" spcFirstLastPara="1" rIns="91425" wrap="square" tIns="45700">
            <a:noAutofit/>
          </a:bodyPr>
          <a:lstStyle/>
          <a:p>
            <a:pPr indent="-342900" lvl="0" marL="457200" rtl="0" algn="l">
              <a:lnSpc>
                <a:spcPct val="90000"/>
              </a:lnSpc>
              <a:spcBef>
                <a:spcPts val="1000"/>
              </a:spcBef>
              <a:spcAft>
                <a:spcPts val="0"/>
              </a:spcAft>
              <a:buSzPts val="1800"/>
              <a:buChar char="•"/>
            </a:pPr>
            <a:r>
              <a:rPr lang="en-US" sz="1800"/>
              <a:t>A social class is a group of people who share the same market position</a:t>
            </a:r>
            <a:endParaRPr sz="1800"/>
          </a:p>
          <a:p>
            <a:pPr indent="-342900" lvl="0" marL="457200" rtl="0" algn="l">
              <a:lnSpc>
                <a:spcPct val="90000"/>
              </a:lnSpc>
              <a:spcBef>
                <a:spcPts val="0"/>
              </a:spcBef>
              <a:spcAft>
                <a:spcPts val="0"/>
              </a:spcAft>
              <a:buSzPts val="1800"/>
              <a:buChar char="•"/>
            </a:pPr>
            <a:r>
              <a:rPr lang="en-US" sz="1800"/>
              <a:t>He divided the classes into two: </a:t>
            </a:r>
            <a:r>
              <a:rPr b="1" lang="en-US" sz="1800"/>
              <a:t>propertied</a:t>
            </a:r>
            <a:r>
              <a:rPr lang="en-US" sz="1800"/>
              <a:t> &amp; </a:t>
            </a:r>
            <a:r>
              <a:rPr b="1" lang="en-US" sz="1800"/>
              <a:t>non-propertied</a:t>
            </a:r>
            <a:endParaRPr b="1" sz="1800"/>
          </a:p>
          <a:p>
            <a:pPr indent="-342900" lvl="0" marL="457200" rtl="0" algn="l">
              <a:lnSpc>
                <a:spcPct val="90000"/>
              </a:lnSpc>
              <a:spcBef>
                <a:spcPts val="0"/>
              </a:spcBef>
              <a:spcAft>
                <a:spcPts val="0"/>
              </a:spcAft>
              <a:buSzPts val="1800"/>
              <a:buChar char="•"/>
            </a:pPr>
            <a:r>
              <a:rPr lang="en-US" sz="1800"/>
              <a:t>The non-propertied are further subdivided on the market value of skills</a:t>
            </a:r>
            <a:endParaRPr sz="1800"/>
          </a:p>
          <a:p>
            <a:pPr indent="-342900" lvl="0" marL="457200" rtl="0" algn="l">
              <a:lnSpc>
                <a:spcPct val="90000"/>
              </a:lnSpc>
              <a:spcBef>
                <a:spcPts val="0"/>
              </a:spcBef>
              <a:spcAft>
                <a:spcPts val="0"/>
              </a:spcAft>
              <a:buSzPts val="1800"/>
              <a:buChar char="•"/>
            </a:pPr>
            <a:r>
              <a:rPr lang="en-US" sz="1800"/>
              <a:t>Social classes tend to share similar market and work situations</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pic>
        <p:nvPicPr>
          <p:cNvPr descr="Image result for what are my identities" id="276" name="Google Shape;276;g23b351bc678_0_136"/>
          <p:cNvPicPr preferRelativeResize="0"/>
          <p:nvPr/>
        </p:nvPicPr>
        <p:blipFill rotWithShape="1">
          <a:blip r:embed="rId3">
            <a:alphaModFix amt="40000"/>
          </a:blip>
          <a:srcRect b="21633" l="0" r="0" t="22117"/>
          <a:stretch/>
        </p:blipFill>
        <p:spPr>
          <a:xfrm>
            <a:off x="20" y="0"/>
            <a:ext cx="12191980" cy="6886576"/>
          </a:xfrm>
          <a:prstGeom prst="rect">
            <a:avLst/>
          </a:prstGeom>
          <a:noFill/>
          <a:ln>
            <a:noFill/>
          </a:ln>
        </p:spPr>
      </p:pic>
      <p:sp>
        <p:nvSpPr>
          <p:cNvPr id="277" name="Google Shape;277;g23b351bc678_0_136"/>
          <p:cNvSpPr txBox="1"/>
          <p:nvPr>
            <p:ph type="title"/>
          </p:nvPr>
        </p:nvSpPr>
        <p:spPr>
          <a:xfrm>
            <a:off x="831850" y="5629308"/>
            <a:ext cx="10515600" cy="652500"/>
          </a:xfrm>
          <a:prstGeom prst="rect">
            <a:avLst/>
          </a:prstGeom>
          <a:noFill/>
          <a:ln>
            <a:noFill/>
          </a:ln>
        </p:spPr>
        <p:txBody>
          <a:bodyPr anchorCtr="0" anchor="b" bIns="45700" lIns="91425" spcFirstLastPara="1" rIns="91425" wrap="square" tIns="45700">
            <a:noAutofit/>
          </a:bodyPr>
          <a:lstStyle/>
          <a:p>
            <a:pPr indent="0" lvl="0" marL="0" marR="0" rtl="0" algn="l">
              <a:lnSpc>
                <a:spcPct val="90000"/>
              </a:lnSpc>
              <a:spcBef>
                <a:spcPts val="0"/>
              </a:spcBef>
              <a:spcAft>
                <a:spcPts val="0"/>
              </a:spcAft>
              <a:buClr>
                <a:schemeClr val="dk1"/>
              </a:buClr>
              <a:buSzPts val="4000"/>
              <a:buFont typeface="Verdana"/>
              <a:buNone/>
            </a:pPr>
            <a:r>
              <a:rPr b="0" lang="en-US"/>
              <a:t>Exercise | Handout A</a:t>
            </a:r>
            <a:r>
              <a:rPr lang="en-US"/>
              <a:t> </a:t>
            </a:r>
            <a:br>
              <a:rPr lang="en-US"/>
            </a:br>
            <a:r>
              <a:rPr lang="en-US"/>
              <a:t>REFLECTION &amp; DISCUSSION</a:t>
            </a:r>
            <a:endParaRPr/>
          </a:p>
        </p:txBody>
      </p:sp>
      <p:pic>
        <p:nvPicPr>
          <p:cNvPr id="278" name="Google Shape;278;g23b351bc678_0_136"/>
          <p:cNvPicPr preferRelativeResize="0"/>
          <p:nvPr/>
        </p:nvPicPr>
        <p:blipFill rotWithShape="1">
          <a:blip r:embed="rId4">
            <a:alphaModFix/>
          </a:blip>
          <a:srcRect b="0" l="0" r="0" t="0"/>
          <a:stretch/>
        </p:blipFill>
        <p:spPr>
          <a:xfrm>
            <a:off x="9744650" y="1198500"/>
            <a:ext cx="1691200" cy="16912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sp>
        <p:nvSpPr>
          <p:cNvPr id="75" name="Google Shape;75;g23ab14a257d_0_0"/>
          <p:cNvSpPr txBox="1"/>
          <p:nvPr>
            <p:ph type="title"/>
          </p:nvPr>
        </p:nvSpPr>
        <p:spPr>
          <a:xfrm>
            <a:off x="815225" y="1491352"/>
            <a:ext cx="10561500" cy="7440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4000"/>
              <a:buNone/>
            </a:pPr>
            <a:r>
              <a:rPr lang="en-US"/>
              <a:t>1. Introduction</a:t>
            </a:r>
            <a:endParaRPr/>
          </a:p>
        </p:txBody>
      </p:sp>
      <p:sp>
        <p:nvSpPr>
          <p:cNvPr id="76" name="Google Shape;76;g23ab14a257d_0_0"/>
          <p:cNvSpPr txBox="1"/>
          <p:nvPr>
            <p:ph idx="1" type="body"/>
          </p:nvPr>
        </p:nvSpPr>
        <p:spPr>
          <a:xfrm>
            <a:off x="1011900" y="2227800"/>
            <a:ext cx="10893300" cy="4630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800"/>
              <a:buNone/>
            </a:pPr>
            <a:r>
              <a:rPr b="1" lang="en-US"/>
              <a:t>To what extent does being born in a certain neighbourhood, family or social class impact the life, opportunities and outcomes of a person?</a:t>
            </a:r>
            <a:endParaRPr b="1"/>
          </a:p>
          <a:p>
            <a:pPr indent="0" lvl="0" marL="0" rtl="0" algn="l">
              <a:lnSpc>
                <a:spcPct val="90000"/>
              </a:lnSpc>
              <a:spcBef>
                <a:spcPts val="1000"/>
              </a:spcBef>
              <a:spcAft>
                <a:spcPts val="0"/>
              </a:spcAft>
              <a:buSzPts val="2800"/>
              <a:buNone/>
            </a:pPr>
            <a:r>
              <a:t/>
            </a:r>
            <a:endParaRPr b="1"/>
          </a:p>
          <a:p>
            <a:pPr indent="0" lvl="0" marL="0" rtl="0" algn="l">
              <a:lnSpc>
                <a:spcPct val="90000"/>
              </a:lnSpc>
              <a:spcBef>
                <a:spcPts val="1000"/>
              </a:spcBef>
              <a:spcAft>
                <a:spcPts val="0"/>
              </a:spcAft>
              <a:buSzPts val="2800"/>
              <a:buNone/>
            </a:pPr>
            <a:r>
              <a:rPr lang="en-US"/>
              <a:t>In this session we will be exploring social origin, socioeconomic status, social divisions and other aspects that may affect the privilege, oppression and/or discrimination in the life of a person.</a:t>
            </a:r>
            <a:endParaRPr/>
          </a:p>
          <a:p>
            <a:pPr indent="0" lvl="0" marL="0" rtl="0" algn="l">
              <a:lnSpc>
                <a:spcPct val="90000"/>
              </a:lnSpc>
              <a:spcBef>
                <a:spcPts val="1000"/>
              </a:spcBef>
              <a:spcAft>
                <a:spcPts val="0"/>
              </a:spcAft>
              <a:buSzPts val="2800"/>
              <a:buNone/>
            </a:pPr>
            <a:r>
              <a:t/>
            </a:r>
            <a:endParaRPr/>
          </a:p>
          <a:p>
            <a:pPr indent="0" lvl="0" marL="0" rtl="0" algn="l">
              <a:lnSpc>
                <a:spcPct val="90000"/>
              </a:lnSpc>
              <a:spcBef>
                <a:spcPts val="1000"/>
              </a:spcBef>
              <a:spcAft>
                <a:spcPts val="0"/>
              </a:spcAft>
              <a:buSzPts val="2800"/>
              <a:buNone/>
            </a:pPr>
            <a:r>
              <a:rPr lang="en-US"/>
              <a:t>We will see how this intersects with gender.</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sp>
        <p:nvSpPr>
          <p:cNvPr id="284" name="Google Shape;284;g23b351bc678_0_10"/>
          <p:cNvSpPr txBox="1"/>
          <p:nvPr>
            <p:ph idx="1" type="body"/>
          </p:nvPr>
        </p:nvSpPr>
        <p:spPr>
          <a:xfrm>
            <a:off x="831850" y="2710927"/>
            <a:ext cx="10515600" cy="3292200"/>
          </a:xfrm>
          <a:prstGeom prst="rect">
            <a:avLst/>
          </a:prstGeom>
          <a:noFill/>
          <a:ln>
            <a:noFill/>
          </a:ln>
        </p:spPr>
        <p:txBody>
          <a:bodyPr anchorCtr="0" anchor="t" bIns="45700" lIns="91425" spcFirstLastPara="1" rIns="91425" wrap="square" tIns="45700">
            <a:noAutofit/>
          </a:bodyPr>
          <a:lstStyle/>
          <a:p>
            <a:pPr indent="-368300" lvl="0" marL="457200" rtl="0" algn="l">
              <a:lnSpc>
                <a:spcPct val="90000"/>
              </a:lnSpc>
              <a:spcBef>
                <a:spcPts val="1000"/>
              </a:spcBef>
              <a:spcAft>
                <a:spcPts val="0"/>
              </a:spcAft>
              <a:buSzPts val="2200"/>
              <a:buChar char="●"/>
            </a:pPr>
            <a:r>
              <a:rPr lang="en-US" sz="2200"/>
              <a:t>Weber’s analysis is seen by many as more realistic as class can mean more than an individual’s relationship to the means of production. He realised the impact of other societal aspects like status and party.</a:t>
            </a:r>
            <a:endParaRPr sz="2200"/>
          </a:p>
          <a:p>
            <a:pPr indent="-368300" lvl="0" marL="457200" rtl="0" algn="l">
              <a:lnSpc>
                <a:spcPct val="90000"/>
              </a:lnSpc>
              <a:spcBef>
                <a:spcPts val="0"/>
              </a:spcBef>
              <a:spcAft>
                <a:spcPts val="0"/>
              </a:spcAft>
              <a:buSzPts val="2200"/>
              <a:buChar char="●"/>
            </a:pPr>
            <a:r>
              <a:rPr lang="en-US" sz="2200"/>
              <a:t>Weber is seen as more relevant and valid when dealing with the middle class. The Marxist analysis finds it difficult to define, explain and analyse the middle class role within a bourgeois and proletarian context.</a:t>
            </a:r>
            <a:endParaRPr sz="2200"/>
          </a:p>
          <a:p>
            <a:pPr indent="-368300" lvl="0" marL="457200" rtl="0" algn="l">
              <a:lnSpc>
                <a:spcPct val="90000"/>
              </a:lnSpc>
              <a:spcBef>
                <a:spcPts val="0"/>
              </a:spcBef>
              <a:spcAft>
                <a:spcPts val="0"/>
              </a:spcAft>
              <a:buSzPts val="2200"/>
              <a:buChar char="●"/>
            </a:pPr>
            <a:r>
              <a:rPr lang="en-US" sz="2200"/>
              <a:t>Recent history is more supportive of Weber who believed that the working classes would not unite in modern industrial society to defeat capitalism.</a:t>
            </a:r>
            <a:endParaRPr sz="2200"/>
          </a:p>
        </p:txBody>
      </p:sp>
      <p:sp>
        <p:nvSpPr>
          <p:cNvPr id="285" name="Google Shape;285;g23b351bc678_0_10"/>
          <p:cNvSpPr txBox="1"/>
          <p:nvPr>
            <p:ph type="title"/>
          </p:nvPr>
        </p:nvSpPr>
        <p:spPr>
          <a:xfrm>
            <a:off x="831850" y="1499047"/>
            <a:ext cx="10515600" cy="652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4000"/>
              <a:buNone/>
            </a:pPr>
            <a:r>
              <a:rPr lang="en-US"/>
              <a:t>Strengths of Weber’s Analysis</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0" name="Shape 290"/>
        <p:cNvGrpSpPr/>
        <p:nvPr/>
      </p:nvGrpSpPr>
      <p:grpSpPr>
        <a:xfrm>
          <a:off x="0" y="0"/>
          <a:ext cx="0" cy="0"/>
          <a:chOff x="0" y="0"/>
          <a:chExt cx="0" cy="0"/>
        </a:xfrm>
      </p:grpSpPr>
      <p:sp>
        <p:nvSpPr>
          <p:cNvPr id="291" name="Google Shape;291;g23b351bc678_0_55"/>
          <p:cNvSpPr/>
          <p:nvPr/>
        </p:nvSpPr>
        <p:spPr>
          <a:xfrm>
            <a:off x="-75" y="1143000"/>
            <a:ext cx="12192000" cy="5715300"/>
          </a:xfrm>
          <a:prstGeom prst="rect">
            <a:avLst/>
          </a:prstGeom>
          <a:gradFill>
            <a:gsLst>
              <a:gs pos="0">
                <a:schemeClr val="lt1"/>
              </a:gs>
              <a:gs pos="100000">
                <a:schemeClr val="accent4"/>
              </a:gs>
            </a:gsLst>
            <a:lin ang="5400012" scaled="0"/>
          </a:gra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2" name="Google Shape;292;g23b351bc678_0_55"/>
          <p:cNvSpPr txBox="1"/>
          <p:nvPr>
            <p:ph type="title"/>
          </p:nvPr>
        </p:nvSpPr>
        <p:spPr>
          <a:xfrm>
            <a:off x="831850" y="1499047"/>
            <a:ext cx="10515600" cy="652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4000"/>
              <a:buNone/>
            </a:pPr>
            <a:r>
              <a:rPr lang="en-US"/>
              <a:t>Limitations of previous research</a:t>
            </a:r>
            <a:endParaRPr/>
          </a:p>
        </p:txBody>
      </p:sp>
      <p:sp>
        <p:nvSpPr>
          <p:cNvPr id="293" name="Google Shape;293;g23b351bc678_0_55"/>
          <p:cNvSpPr txBox="1"/>
          <p:nvPr>
            <p:ph idx="1" type="body"/>
          </p:nvPr>
        </p:nvSpPr>
        <p:spPr>
          <a:xfrm>
            <a:off x="831850" y="2710925"/>
            <a:ext cx="6146100" cy="3292200"/>
          </a:xfrm>
          <a:prstGeom prst="rect">
            <a:avLst/>
          </a:prstGeom>
          <a:noFill/>
          <a:ln>
            <a:noFill/>
          </a:ln>
        </p:spPr>
        <p:txBody>
          <a:bodyPr anchorCtr="0" anchor="t" bIns="45700" lIns="91425" spcFirstLastPara="1" rIns="91425" wrap="square" tIns="45700">
            <a:noAutofit/>
          </a:bodyPr>
          <a:lstStyle/>
          <a:p>
            <a:pPr indent="-381000" lvl="0" marL="457200" rtl="0" algn="l">
              <a:lnSpc>
                <a:spcPct val="90000"/>
              </a:lnSpc>
              <a:spcBef>
                <a:spcPts val="1000"/>
              </a:spcBef>
              <a:spcAft>
                <a:spcPts val="0"/>
              </a:spcAft>
              <a:buSzPts val="2400"/>
              <a:buChar char="●"/>
            </a:pPr>
            <a:r>
              <a:rPr lang="en-US"/>
              <a:t>These theories focus only on one form of social inequality – social class</a:t>
            </a:r>
            <a:endParaRPr/>
          </a:p>
          <a:p>
            <a:pPr indent="-381000" lvl="0" marL="457200" rtl="0" algn="l">
              <a:lnSpc>
                <a:spcPct val="90000"/>
              </a:lnSpc>
              <a:spcBef>
                <a:spcPts val="0"/>
              </a:spcBef>
              <a:spcAft>
                <a:spcPts val="0"/>
              </a:spcAft>
              <a:buSzPts val="2400"/>
              <a:buChar char="●"/>
            </a:pPr>
            <a:r>
              <a:rPr lang="en-US"/>
              <a:t>Labour markets are gendered, racialized and able bodied</a:t>
            </a:r>
            <a:endParaRPr/>
          </a:p>
          <a:p>
            <a:pPr indent="-381000" lvl="0" marL="457200" rtl="0" algn="l">
              <a:lnSpc>
                <a:spcPct val="90000"/>
              </a:lnSpc>
              <a:spcBef>
                <a:spcPts val="0"/>
              </a:spcBef>
              <a:spcAft>
                <a:spcPts val="0"/>
              </a:spcAft>
              <a:buSzPts val="2400"/>
              <a:buChar char="●"/>
            </a:pPr>
            <a:r>
              <a:rPr lang="en-US"/>
              <a:t>Gender, race and disability tend to produce different sub-categories and statuses within particular class categories</a:t>
            </a:r>
            <a:endParaRPr/>
          </a:p>
          <a:p>
            <a:pPr indent="0" lvl="0" marL="0" rtl="0" algn="l">
              <a:lnSpc>
                <a:spcPct val="90000"/>
              </a:lnSpc>
              <a:spcBef>
                <a:spcPts val="1000"/>
              </a:spcBef>
              <a:spcAft>
                <a:spcPts val="0"/>
              </a:spcAft>
              <a:buSzPts val="2400"/>
              <a:buNone/>
            </a:pPr>
            <a:r>
              <a:t/>
            </a:r>
            <a:endParaRPr/>
          </a:p>
          <a:p>
            <a:pPr indent="0" lvl="0" marL="0" rtl="0" algn="l">
              <a:lnSpc>
                <a:spcPct val="90000"/>
              </a:lnSpc>
              <a:spcBef>
                <a:spcPts val="1000"/>
              </a:spcBef>
              <a:spcAft>
                <a:spcPts val="0"/>
              </a:spcAft>
              <a:buSzPts val="2400"/>
              <a:buNone/>
            </a:pPr>
            <a:r>
              <a:t/>
            </a:r>
            <a:endParaRPr/>
          </a:p>
        </p:txBody>
      </p:sp>
      <p:pic>
        <p:nvPicPr>
          <p:cNvPr id="294" name="Google Shape;294;g23b351bc678_0_55"/>
          <p:cNvPicPr preferRelativeResize="0"/>
          <p:nvPr/>
        </p:nvPicPr>
        <p:blipFill rotWithShape="1">
          <a:blip r:embed="rId3">
            <a:alphaModFix/>
          </a:blip>
          <a:srcRect b="0" l="0" r="0" t="0"/>
          <a:stretch/>
        </p:blipFill>
        <p:spPr>
          <a:xfrm>
            <a:off x="7648276" y="2710925"/>
            <a:ext cx="3699175" cy="3699175"/>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9" name="Shape 299"/>
        <p:cNvGrpSpPr/>
        <p:nvPr/>
      </p:nvGrpSpPr>
      <p:grpSpPr>
        <a:xfrm>
          <a:off x="0" y="0"/>
          <a:ext cx="0" cy="0"/>
          <a:chOff x="0" y="0"/>
          <a:chExt cx="0" cy="0"/>
        </a:xfrm>
      </p:grpSpPr>
      <p:sp>
        <p:nvSpPr>
          <p:cNvPr id="300" name="Google Shape;300;g23b351bc678_0_62"/>
          <p:cNvSpPr txBox="1"/>
          <p:nvPr>
            <p:ph type="title"/>
          </p:nvPr>
        </p:nvSpPr>
        <p:spPr>
          <a:xfrm>
            <a:off x="815225" y="1491352"/>
            <a:ext cx="10561500" cy="7440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4000"/>
              <a:buNone/>
            </a:pPr>
            <a:r>
              <a:rPr lang="en-US"/>
              <a:t>4. Gender + aspects</a:t>
            </a:r>
            <a:endParaRPr/>
          </a:p>
          <a:p>
            <a:pPr indent="0" lvl="0" marL="0" rtl="0" algn="l">
              <a:lnSpc>
                <a:spcPct val="90000"/>
              </a:lnSpc>
              <a:spcBef>
                <a:spcPts val="0"/>
              </a:spcBef>
              <a:spcAft>
                <a:spcPts val="0"/>
              </a:spcAft>
              <a:buSzPts val="4000"/>
              <a:buNone/>
            </a:pPr>
            <a:r>
              <a:t/>
            </a:r>
            <a:endParaRPr/>
          </a:p>
        </p:txBody>
      </p:sp>
      <p:sp>
        <p:nvSpPr>
          <p:cNvPr id="301" name="Google Shape;301;g23b351bc678_0_62"/>
          <p:cNvSpPr txBox="1"/>
          <p:nvPr>
            <p:ph idx="1" type="body"/>
          </p:nvPr>
        </p:nvSpPr>
        <p:spPr>
          <a:xfrm>
            <a:off x="815225" y="2584825"/>
            <a:ext cx="5350200" cy="3457200"/>
          </a:xfrm>
          <a:prstGeom prst="rect">
            <a:avLst/>
          </a:prstGeom>
          <a:noFill/>
          <a:ln>
            <a:noFill/>
          </a:ln>
        </p:spPr>
        <p:txBody>
          <a:bodyPr anchorCtr="0" anchor="t" bIns="45700" lIns="91425" spcFirstLastPara="1" rIns="91425" wrap="square" tIns="45700">
            <a:noAutofit/>
          </a:bodyPr>
          <a:lstStyle/>
          <a:p>
            <a:pPr indent="-393700" lvl="0" marL="457200" rtl="0" algn="l">
              <a:lnSpc>
                <a:spcPct val="90000"/>
              </a:lnSpc>
              <a:spcBef>
                <a:spcPts val="1000"/>
              </a:spcBef>
              <a:spcAft>
                <a:spcPts val="0"/>
              </a:spcAft>
              <a:buSzPts val="2600"/>
              <a:buChar char="•"/>
            </a:pPr>
            <a:r>
              <a:rPr lang="en-US" sz="2600"/>
              <a:t>Class classification systems were created to explain ‘white’ man's location within the labour market </a:t>
            </a:r>
            <a:endParaRPr sz="2600"/>
          </a:p>
          <a:p>
            <a:pPr indent="-393700" lvl="0" marL="457200" rtl="0" algn="l">
              <a:lnSpc>
                <a:spcPct val="90000"/>
              </a:lnSpc>
              <a:spcBef>
                <a:spcPts val="0"/>
              </a:spcBef>
              <a:spcAft>
                <a:spcPts val="0"/>
              </a:spcAft>
              <a:buSzPts val="2600"/>
              <a:buChar char="•"/>
            </a:pPr>
            <a:r>
              <a:rPr lang="en-US" sz="2600"/>
              <a:t>They cannot be used to explain other social groups’ differential experience within the labour market</a:t>
            </a:r>
            <a:endParaRPr sz="2600"/>
          </a:p>
          <a:p>
            <a:pPr indent="0" lvl="0" marL="0" rtl="0" algn="l">
              <a:lnSpc>
                <a:spcPct val="90000"/>
              </a:lnSpc>
              <a:spcBef>
                <a:spcPts val="1000"/>
              </a:spcBef>
              <a:spcAft>
                <a:spcPts val="0"/>
              </a:spcAft>
              <a:buSzPts val="2800"/>
              <a:buNone/>
            </a:pPr>
            <a:r>
              <a:t/>
            </a:r>
            <a:endParaRPr sz="2600"/>
          </a:p>
        </p:txBody>
      </p:sp>
      <p:pic>
        <p:nvPicPr>
          <p:cNvPr id="302" name="Google Shape;302;g23b351bc678_0_62"/>
          <p:cNvPicPr preferRelativeResize="0"/>
          <p:nvPr/>
        </p:nvPicPr>
        <p:blipFill rotWithShape="1">
          <a:blip r:embed="rId3">
            <a:alphaModFix/>
          </a:blip>
          <a:srcRect b="0" l="0" r="0" t="0"/>
          <a:stretch/>
        </p:blipFill>
        <p:spPr>
          <a:xfrm>
            <a:off x="6791800" y="2120900"/>
            <a:ext cx="4705325" cy="3921125"/>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7" name="Shape 307"/>
        <p:cNvGrpSpPr/>
        <p:nvPr/>
      </p:nvGrpSpPr>
      <p:grpSpPr>
        <a:xfrm>
          <a:off x="0" y="0"/>
          <a:ext cx="0" cy="0"/>
          <a:chOff x="0" y="0"/>
          <a:chExt cx="0" cy="0"/>
        </a:xfrm>
      </p:grpSpPr>
      <p:sp>
        <p:nvSpPr>
          <p:cNvPr id="308" name="Google Shape;308;g23b1897b614_0_0"/>
          <p:cNvSpPr txBox="1"/>
          <p:nvPr>
            <p:ph type="title"/>
          </p:nvPr>
        </p:nvSpPr>
        <p:spPr>
          <a:xfrm>
            <a:off x="815225" y="1491351"/>
            <a:ext cx="5121300" cy="9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3600"/>
              <a:buNone/>
            </a:pPr>
            <a:r>
              <a:rPr lang="en-US"/>
              <a:t>What is Gender Pay Gap?</a:t>
            </a:r>
            <a:endParaRPr/>
          </a:p>
        </p:txBody>
      </p:sp>
      <p:sp>
        <p:nvSpPr>
          <p:cNvPr id="309" name="Google Shape;309;g23b1897b614_0_0"/>
          <p:cNvSpPr txBox="1"/>
          <p:nvPr>
            <p:ph idx="1" type="body"/>
          </p:nvPr>
        </p:nvSpPr>
        <p:spPr>
          <a:xfrm>
            <a:off x="838200" y="2816925"/>
            <a:ext cx="5790000" cy="340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800"/>
              <a:buNone/>
            </a:pPr>
            <a:r>
              <a:rPr lang="en-US" sz="2400"/>
              <a:t>The </a:t>
            </a:r>
            <a:r>
              <a:rPr b="1" lang="en-US" sz="2400"/>
              <a:t>gender pay gap</a:t>
            </a:r>
            <a:r>
              <a:rPr lang="en-US" sz="2400"/>
              <a:t> is the </a:t>
            </a:r>
            <a:r>
              <a:rPr b="1" lang="en-US" sz="2400"/>
              <a:t>difference in</a:t>
            </a:r>
            <a:r>
              <a:rPr lang="en-US" sz="2400"/>
              <a:t> average gross hourly </a:t>
            </a:r>
            <a:r>
              <a:rPr b="1" lang="en-US" sz="2400"/>
              <a:t>earnings between women and men</a:t>
            </a:r>
            <a:r>
              <a:rPr lang="en-US" sz="2400"/>
              <a:t>. </a:t>
            </a:r>
            <a:endParaRPr sz="2400"/>
          </a:p>
          <a:p>
            <a:pPr indent="0" lvl="0" marL="0" rtl="0" algn="l">
              <a:lnSpc>
                <a:spcPct val="90000"/>
              </a:lnSpc>
              <a:spcBef>
                <a:spcPts val="1000"/>
              </a:spcBef>
              <a:spcAft>
                <a:spcPts val="0"/>
              </a:spcAft>
              <a:buSzPts val="2800"/>
              <a:buNone/>
            </a:pPr>
            <a:r>
              <a:rPr lang="en-US" sz="2400"/>
              <a:t>It is based on salaries paid directly to employees before income tax and social security contributions are deducted.</a:t>
            </a:r>
            <a:endParaRPr sz="2400"/>
          </a:p>
          <a:p>
            <a:pPr indent="0" lvl="0" marL="0" rtl="0" algn="l">
              <a:lnSpc>
                <a:spcPct val="90000"/>
              </a:lnSpc>
              <a:spcBef>
                <a:spcPts val="1000"/>
              </a:spcBef>
              <a:spcAft>
                <a:spcPts val="0"/>
              </a:spcAft>
              <a:buSzPts val="2800"/>
              <a:buNone/>
            </a:pPr>
            <a:r>
              <a:t/>
            </a:r>
            <a:endParaRPr sz="2400"/>
          </a:p>
        </p:txBody>
      </p:sp>
      <p:pic>
        <p:nvPicPr>
          <p:cNvPr id="310" name="Google Shape;310;g23b1897b614_0_0"/>
          <p:cNvPicPr preferRelativeResize="0"/>
          <p:nvPr/>
        </p:nvPicPr>
        <p:blipFill rotWithShape="1">
          <a:blip r:embed="rId3">
            <a:alphaModFix/>
          </a:blip>
          <a:srcRect b="0" l="0" r="0" t="0"/>
          <a:stretch/>
        </p:blipFill>
        <p:spPr>
          <a:xfrm>
            <a:off x="7223224" y="243475"/>
            <a:ext cx="4423125" cy="6422699"/>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5" name="Shape 315"/>
        <p:cNvGrpSpPr/>
        <p:nvPr/>
      </p:nvGrpSpPr>
      <p:grpSpPr>
        <a:xfrm>
          <a:off x="0" y="0"/>
          <a:ext cx="0" cy="0"/>
          <a:chOff x="0" y="0"/>
          <a:chExt cx="0" cy="0"/>
        </a:xfrm>
      </p:grpSpPr>
      <p:sp>
        <p:nvSpPr>
          <p:cNvPr id="316" name="Google Shape;316;g23b351bc678_0_69"/>
          <p:cNvSpPr txBox="1"/>
          <p:nvPr>
            <p:ph type="title"/>
          </p:nvPr>
        </p:nvSpPr>
        <p:spPr>
          <a:xfrm>
            <a:off x="815225" y="1491351"/>
            <a:ext cx="5121300" cy="9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3600"/>
              <a:buNone/>
            </a:pPr>
            <a:r>
              <a:rPr lang="en-US"/>
              <a:t>Why do women earn less? (1)</a:t>
            </a:r>
            <a:endParaRPr/>
          </a:p>
        </p:txBody>
      </p:sp>
      <p:pic>
        <p:nvPicPr>
          <p:cNvPr id="317" name="Google Shape;317;g23b351bc678_0_69"/>
          <p:cNvPicPr preferRelativeResize="0"/>
          <p:nvPr/>
        </p:nvPicPr>
        <p:blipFill rotWithShape="1">
          <a:blip r:embed="rId3">
            <a:alphaModFix/>
          </a:blip>
          <a:srcRect b="0" l="0" r="0" t="0"/>
          <a:stretch/>
        </p:blipFill>
        <p:spPr>
          <a:xfrm>
            <a:off x="6865975" y="1653700"/>
            <a:ext cx="4676750" cy="4676750"/>
          </a:xfrm>
          <a:prstGeom prst="rect">
            <a:avLst/>
          </a:prstGeom>
          <a:noFill/>
          <a:ln>
            <a:noFill/>
          </a:ln>
        </p:spPr>
      </p:pic>
      <p:sp>
        <p:nvSpPr>
          <p:cNvPr id="318" name="Google Shape;318;g23b351bc678_0_69"/>
          <p:cNvSpPr txBox="1"/>
          <p:nvPr>
            <p:ph idx="2" type="body"/>
          </p:nvPr>
        </p:nvSpPr>
        <p:spPr>
          <a:xfrm>
            <a:off x="898950" y="2654650"/>
            <a:ext cx="5098200" cy="36759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800"/>
              <a:buNone/>
            </a:pPr>
            <a:r>
              <a:rPr lang="en-US" sz="2100"/>
              <a:t>The gender pay gap measures a broader concept than pay discrimination and comprehends a large number of inequalities women face in access to work, progression and rewards. </a:t>
            </a:r>
            <a:endParaRPr sz="2100"/>
          </a:p>
          <a:p>
            <a:pPr indent="0" lvl="0" marL="0" rtl="0" algn="l">
              <a:lnSpc>
                <a:spcPct val="90000"/>
              </a:lnSpc>
              <a:spcBef>
                <a:spcPts val="1000"/>
              </a:spcBef>
              <a:spcAft>
                <a:spcPts val="0"/>
              </a:spcAft>
              <a:buSzPts val="2800"/>
              <a:buNone/>
            </a:pPr>
            <a:r>
              <a:t/>
            </a:r>
            <a:endParaRPr sz="2100"/>
          </a:p>
          <a:p>
            <a:pPr indent="0" lvl="0" marL="0" rtl="0" algn="l">
              <a:lnSpc>
                <a:spcPct val="90000"/>
              </a:lnSpc>
              <a:spcBef>
                <a:spcPts val="1000"/>
              </a:spcBef>
              <a:spcAft>
                <a:spcPts val="0"/>
              </a:spcAft>
              <a:buSzPts val="2800"/>
              <a:buNone/>
            </a:pPr>
            <a:r>
              <a:rPr lang="en-US" sz="2100"/>
              <a:t>The next two slides explain the reasons why women earn less than men.</a:t>
            </a:r>
            <a:endParaRPr sz="1400"/>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sp>
        <p:nvSpPr>
          <p:cNvPr id="324" name="Google Shape;324;g255d78236c2_0_2"/>
          <p:cNvSpPr txBox="1"/>
          <p:nvPr>
            <p:ph type="title"/>
          </p:nvPr>
        </p:nvSpPr>
        <p:spPr>
          <a:xfrm>
            <a:off x="815225" y="1491352"/>
            <a:ext cx="10561500" cy="7440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4000"/>
              <a:buNone/>
            </a:pPr>
            <a:r>
              <a:rPr lang="en-US"/>
              <a:t>Why do women earn less? (2)</a:t>
            </a:r>
            <a:endParaRPr/>
          </a:p>
        </p:txBody>
      </p:sp>
      <p:sp>
        <p:nvSpPr>
          <p:cNvPr id="325" name="Google Shape;325;g255d78236c2_0_2"/>
          <p:cNvSpPr txBox="1"/>
          <p:nvPr>
            <p:ph idx="1" type="body"/>
          </p:nvPr>
        </p:nvSpPr>
        <p:spPr>
          <a:xfrm>
            <a:off x="815225" y="2311550"/>
            <a:ext cx="10695900" cy="3806700"/>
          </a:xfrm>
          <a:prstGeom prst="rect">
            <a:avLst/>
          </a:prstGeom>
          <a:noFill/>
          <a:ln>
            <a:noFill/>
          </a:ln>
        </p:spPr>
        <p:txBody>
          <a:bodyPr anchorCtr="0" anchor="t" bIns="45700" lIns="91425" spcFirstLastPara="1" rIns="91425" wrap="square" tIns="45700">
            <a:noAutofit/>
          </a:bodyPr>
          <a:lstStyle/>
          <a:p>
            <a:pPr indent="-355600" lvl="0" marL="457200" rtl="0" algn="l">
              <a:lnSpc>
                <a:spcPct val="90000"/>
              </a:lnSpc>
              <a:spcBef>
                <a:spcPts val="1000"/>
              </a:spcBef>
              <a:spcAft>
                <a:spcPts val="0"/>
              </a:spcAft>
              <a:buSzPts val="2000"/>
              <a:buChar char="•"/>
            </a:pPr>
            <a:r>
              <a:rPr b="1" lang="en-US" sz="2000"/>
              <a:t>Sectoral segregation: </a:t>
            </a:r>
            <a:r>
              <a:rPr lang="en-US" sz="2000"/>
              <a:t>Around 24% of the gender pay gap is related to the overrepresentation of women in relatively low-paying sectors, such as care, health and education. Highly feminised jobs tend to be systematically undervalued.</a:t>
            </a:r>
            <a:endParaRPr sz="2000"/>
          </a:p>
          <a:p>
            <a:pPr indent="0" lvl="0" marL="457200" rtl="0" algn="l">
              <a:lnSpc>
                <a:spcPct val="90000"/>
              </a:lnSpc>
              <a:spcBef>
                <a:spcPts val="1000"/>
              </a:spcBef>
              <a:spcAft>
                <a:spcPts val="0"/>
              </a:spcAft>
              <a:buSzPts val="2800"/>
              <a:buNone/>
            </a:pPr>
            <a:r>
              <a:t/>
            </a:r>
            <a:endParaRPr sz="2000"/>
          </a:p>
          <a:p>
            <a:pPr indent="-355600" lvl="0" marL="457200" rtl="0" algn="l">
              <a:lnSpc>
                <a:spcPct val="90000"/>
              </a:lnSpc>
              <a:spcBef>
                <a:spcPts val="1000"/>
              </a:spcBef>
              <a:spcAft>
                <a:spcPts val="0"/>
              </a:spcAft>
              <a:buSzPts val="2000"/>
              <a:buChar char="•"/>
            </a:pPr>
            <a:r>
              <a:rPr b="1" lang="en-US" sz="2000"/>
              <a:t>Unequal share of paid and unpaid work:</a:t>
            </a:r>
            <a:r>
              <a:rPr lang="en-US" sz="2000"/>
              <a:t> Women have more work hours per week than men because they spend more hours on unpaid work, a fact that might also affect their career choices. This is why the EU promotes equal sharing of parental leaves, an adequate public provision of childcare services and adequate company policies on flexible working time arrangements.</a:t>
            </a:r>
            <a:endParaRPr sz="2000"/>
          </a:p>
          <a:p>
            <a:pPr indent="0" lvl="0" marL="0" rtl="0" algn="l">
              <a:lnSpc>
                <a:spcPct val="90000"/>
              </a:lnSpc>
              <a:spcBef>
                <a:spcPts val="1000"/>
              </a:spcBef>
              <a:spcAft>
                <a:spcPts val="0"/>
              </a:spcAft>
              <a:buSzPts val="2800"/>
              <a:buNone/>
            </a:pPr>
            <a:r>
              <a:t/>
            </a:r>
            <a:endParaRPr sz="2000"/>
          </a:p>
          <a:p>
            <a:pPr indent="0" lvl="0" marL="0" rtl="0" algn="l">
              <a:lnSpc>
                <a:spcPct val="90000"/>
              </a:lnSpc>
              <a:spcBef>
                <a:spcPts val="1000"/>
              </a:spcBef>
              <a:spcAft>
                <a:spcPts val="0"/>
              </a:spcAft>
              <a:buSzPts val="2800"/>
              <a:buNone/>
            </a:pPr>
            <a:r>
              <a:t/>
            </a:r>
            <a:endParaRPr sz="2000"/>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0" name="Shape 330"/>
        <p:cNvGrpSpPr/>
        <p:nvPr/>
      </p:nvGrpSpPr>
      <p:grpSpPr>
        <a:xfrm>
          <a:off x="0" y="0"/>
          <a:ext cx="0" cy="0"/>
          <a:chOff x="0" y="0"/>
          <a:chExt cx="0" cy="0"/>
        </a:xfrm>
      </p:grpSpPr>
      <p:sp>
        <p:nvSpPr>
          <p:cNvPr id="331" name="Google Shape;331;g255d78236c2_0_9"/>
          <p:cNvSpPr txBox="1"/>
          <p:nvPr>
            <p:ph type="title"/>
          </p:nvPr>
        </p:nvSpPr>
        <p:spPr>
          <a:xfrm>
            <a:off x="815225" y="1491352"/>
            <a:ext cx="10561500" cy="7440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4000"/>
              <a:buNone/>
            </a:pPr>
            <a:r>
              <a:rPr lang="en-US"/>
              <a:t>Why do women earn less? (3)</a:t>
            </a:r>
            <a:endParaRPr/>
          </a:p>
        </p:txBody>
      </p:sp>
      <p:sp>
        <p:nvSpPr>
          <p:cNvPr id="332" name="Google Shape;332;g255d78236c2_0_9"/>
          <p:cNvSpPr txBox="1"/>
          <p:nvPr>
            <p:ph idx="1" type="body"/>
          </p:nvPr>
        </p:nvSpPr>
        <p:spPr>
          <a:xfrm>
            <a:off x="815225" y="2432425"/>
            <a:ext cx="7070700" cy="3744000"/>
          </a:xfrm>
          <a:prstGeom prst="rect">
            <a:avLst/>
          </a:prstGeom>
          <a:noFill/>
          <a:ln>
            <a:noFill/>
          </a:ln>
        </p:spPr>
        <p:txBody>
          <a:bodyPr anchorCtr="0" anchor="t" bIns="45700" lIns="91425" spcFirstLastPara="1" rIns="91425" wrap="square" tIns="45700">
            <a:noAutofit/>
          </a:bodyPr>
          <a:lstStyle/>
          <a:p>
            <a:pPr indent="-355600" lvl="0" marL="457200" rtl="0" algn="l">
              <a:lnSpc>
                <a:spcPct val="90000"/>
              </a:lnSpc>
              <a:spcBef>
                <a:spcPts val="1000"/>
              </a:spcBef>
              <a:spcAft>
                <a:spcPts val="0"/>
              </a:spcAft>
              <a:buSzPts val="2000"/>
              <a:buChar char="•"/>
            </a:pPr>
            <a:r>
              <a:rPr b="1" lang="en-US" sz="2000"/>
              <a:t>The glass ceiling:</a:t>
            </a:r>
            <a:r>
              <a:rPr lang="en-US" sz="2000"/>
              <a:t> The position in the hierarchy influences the level of pay: less than 8% of top companies’ CEOs are women. Nevertheless, the profession with the largest differences in hourly earnings in the EU were managers: 23 % lower earnings for women than for men.</a:t>
            </a:r>
            <a:endParaRPr sz="2000"/>
          </a:p>
          <a:p>
            <a:pPr indent="-355600" lvl="0" marL="457200" rtl="0" algn="l">
              <a:lnSpc>
                <a:spcPct val="90000"/>
              </a:lnSpc>
              <a:spcBef>
                <a:spcPts val="0"/>
              </a:spcBef>
              <a:spcAft>
                <a:spcPts val="0"/>
              </a:spcAft>
              <a:buSzPts val="2000"/>
              <a:buChar char="•"/>
            </a:pPr>
            <a:r>
              <a:rPr b="1" lang="en-US" sz="2000"/>
              <a:t>Pay discrimination: </a:t>
            </a:r>
            <a:r>
              <a:rPr lang="en-US" sz="2000"/>
              <a:t>In some cases, women earn less than men for doing equal work or work of equal value even if the principle of equal pay is enshrined in the European Treaties (article 157 TFEU) since 1957.</a:t>
            </a:r>
            <a:endParaRPr sz="2000"/>
          </a:p>
          <a:p>
            <a:pPr indent="-355600" lvl="1" marL="914400" rtl="0" algn="l">
              <a:lnSpc>
                <a:spcPct val="90000"/>
              </a:lnSpc>
              <a:spcBef>
                <a:spcPts val="0"/>
              </a:spcBef>
              <a:spcAft>
                <a:spcPts val="0"/>
              </a:spcAft>
              <a:buClr>
                <a:schemeClr val="accent4"/>
              </a:buClr>
              <a:buSzPts val="2000"/>
              <a:buChar char="•"/>
            </a:pPr>
            <a:r>
              <a:rPr lang="en-US" sz="2000">
                <a:solidFill>
                  <a:schemeClr val="accent4"/>
                </a:solidFill>
              </a:rPr>
              <a:t>Upper pay brackets: 20% women, 60% men</a:t>
            </a:r>
            <a:endParaRPr sz="2000">
              <a:solidFill>
                <a:schemeClr val="accent4"/>
              </a:solidFill>
            </a:endParaRPr>
          </a:p>
          <a:p>
            <a:pPr indent="-355600" lvl="1" marL="914400" rtl="0" algn="l">
              <a:lnSpc>
                <a:spcPct val="90000"/>
              </a:lnSpc>
              <a:spcBef>
                <a:spcPts val="0"/>
              </a:spcBef>
              <a:spcAft>
                <a:spcPts val="0"/>
              </a:spcAft>
              <a:buClr>
                <a:schemeClr val="accent4"/>
              </a:buClr>
              <a:buSzPts val="2000"/>
              <a:buChar char="•"/>
            </a:pPr>
            <a:r>
              <a:rPr lang="en-US" sz="2000">
                <a:solidFill>
                  <a:schemeClr val="accent4"/>
                </a:solidFill>
              </a:rPr>
              <a:t>Gender pay gap in Malta: women receive 88% of men’s wages</a:t>
            </a:r>
            <a:endParaRPr sz="2000">
              <a:solidFill>
                <a:schemeClr val="accent4"/>
              </a:solidFill>
            </a:endParaRPr>
          </a:p>
        </p:txBody>
      </p:sp>
      <p:pic>
        <p:nvPicPr>
          <p:cNvPr id="333" name="Google Shape;333;g255d78236c2_0_9"/>
          <p:cNvPicPr preferRelativeResize="0"/>
          <p:nvPr/>
        </p:nvPicPr>
        <p:blipFill rotWithShape="1">
          <a:blip r:embed="rId3">
            <a:alphaModFix/>
          </a:blip>
          <a:srcRect b="0" l="0" r="0" t="0"/>
          <a:stretch/>
        </p:blipFill>
        <p:spPr>
          <a:xfrm>
            <a:off x="8289625" y="2502425"/>
            <a:ext cx="3087100" cy="3826523"/>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8" name="Shape 338"/>
        <p:cNvGrpSpPr/>
        <p:nvPr/>
      </p:nvGrpSpPr>
      <p:grpSpPr>
        <a:xfrm>
          <a:off x="0" y="0"/>
          <a:ext cx="0" cy="0"/>
          <a:chOff x="0" y="0"/>
          <a:chExt cx="0" cy="0"/>
        </a:xfrm>
      </p:grpSpPr>
      <p:sp>
        <p:nvSpPr>
          <p:cNvPr id="339" name="Google Shape;339;g23b351bc678_0_143"/>
          <p:cNvSpPr txBox="1"/>
          <p:nvPr>
            <p:ph type="title"/>
          </p:nvPr>
        </p:nvSpPr>
        <p:spPr>
          <a:xfrm>
            <a:off x="839788" y="1503673"/>
            <a:ext cx="2668800" cy="933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2400"/>
              <a:buNone/>
            </a:pPr>
            <a:r>
              <a:rPr lang="en-US"/>
              <a:t>How do people feel about women and work?</a:t>
            </a:r>
            <a:endParaRPr/>
          </a:p>
        </p:txBody>
      </p:sp>
      <p:sp>
        <p:nvSpPr>
          <p:cNvPr id="340" name="Google Shape;340;g23b351bc678_0_143"/>
          <p:cNvSpPr txBox="1"/>
          <p:nvPr>
            <p:ph idx="1" type="body"/>
          </p:nvPr>
        </p:nvSpPr>
        <p:spPr>
          <a:xfrm>
            <a:off x="839788" y="3044627"/>
            <a:ext cx="2668800" cy="32634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600"/>
              <a:buNone/>
            </a:pPr>
            <a:r>
              <a:rPr lang="en-US"/>
              <a:t>Let’s have a look at the International Labour Organisation site:</a:t>
            </a:r>
            <a:endParaRPr/>
          </a:p>
          <a:p>
            <a:pPr indent="0" lvl="0" marL="0" rtl="0" algn="l">
              <a:lnSpc>
                <a:spcPct val="90000"/>
              </a:lnSpc>
              <a:spcBef>
                <a:spcPts val="1000"/>
              </a:spcBef>
              <a:spcAft>
                <a:spcPts val="0"/>
              </a:spcAft>
              <a:buSzPts val="1600"/>
              <a:buNone/>
            </a:pPr>
            <a:r>
              <a:rPr lang="en-US" u="sng">
                <a:solidFill>
                  <a:schemeClr val="hlink"/>
                </a:solidFill>
                <a:hlinkClick r:id="rId3"/>
              </a:rPr>
              <a:t>The gender gap in employment: What's holding women back? - InfoStories</a:t>
            </a:r>
            <a:r>
              <a:rPr lang="en-US"/>
              <a:t> </a:t>
            </a:r>
            <a:endParaRPr/>
          </a:p>
          <a:p>
            <a:pPr indent="0" lvl="0" marL="0" rtl="0" algn="l">
              <a:lnSpc>
                <a:spcPct val="90000"/>
              </a:lnSpc>
              <a:spcBef>
                <a:spcPts val="1000"/>
              </a:spcBef>
              <a:spcAft>
                <a:spcPts val="0"/>
              </a:spcAft>
              <a:buSzPts val="1600"/>
              <a:buNone/>
            </a:pPr>
            <a:r>
              <a:t/>
            </a:r>
            <a:endParaRPr/>
          </a:p>
          <a:p>
            <a:pPr indent="0" lvl="0" marL="0" rtl="0" algn="l">
              <a:lnSpc>
                <a:spcPct val="90000"/>
              </a:lnSpc>
              <a:spcBef>
                <a:spcPts val="1000"/>
              </a:spcBef>
              <a:spcAft>
                <a:spcPts val="0"/>
              </a:spcAft>
              <a:buSzPts val="1600"/>
              <a:buNone/>
            </a:pPr>
            <a:r>
              <a:rPr lang="en-US"/>
              <a:t>What do you think? </a:t>
            </a:r>
            <a:endParaRPr/>
          </a:p>
        </p:txBody>
      </p:sp>
      <p:pic>
        <p:nvPicPr>
          <p:cNvPr descr="We asked 149,000 people in 142 countries how they feel about women and work. Here’s what they said. &#10;&#10;The ILO-Gallup report, “Towards a better future for women and work: Voices of women and men”, provides a first-ever account of global attitudes and perceptions of women and men regarding women and work. &#10;&#10;Watch this video as part of the ILO InfoStory: &#10;&quot;The gender gap in employment: What's holding women back?&quot;&#10;http://www.ilo.org/infostories/en-GB/Stories/Employment/barriers-women" id="341" name="Google Shape;341;g23b351bc678_0_143" title="How do people feel about women and work?">
            <a:hlinkClick r:id="rId4"/>
          </p:cNvPr>
          <p:cNvPicPr preferRelativeResize="0"/>
          <p:nvPr/>
        </p:nvPicPr>
        <p:blipFill rotWithShape="1">
          <a:blip r:embed="rId5">
            <a:alphaModFix/>
          </a:blip>
          <a:srcRect b="0" l="0" r="0" t="0"/>
          <a:stretch/>
        </p:blipFill>
        <p:spPr>
          <a:xfrm>
            <a:off x="3760970" y="1503675"/>
            <a:ext cx="8043911" cy="45247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1"/>
                                        </p:tgtEl>
                                        <p:attrNameLst>
                                          <p:attrName>style.visibility</p:attrName>
                                        </p:attrNameLst>
                                      </p:cBhvr>
                                      <p:to>
                                        <p:strVal val="visible"/>
                                      </p:to>
                                    </p:set>
                                    <p:animEffect filter="fade" transition="in">
                                      <p:cBhvr>
                                        <p:cTn dur="1000"/>
                                        <p:tgtEl>
                                          <p:spTgt spid="34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6" name="Shape 346"/>
        <p:cNvGrpSpPr/>
        <p:nvPr/>
      </p:nvGrpSpPr>
      <p:grpSpPr>
        <a:xfrm>
          <a:off x="0" y="0"/>
          <a:ext cx="0" cy="0"/>
          <a:chOff x="0" y="0"/>
          <a:chExt cx="0" cy="0"/>
        </a:xfrm>
      </p:grpSpPr>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0" name="Shape 350"/>
        <p:cNvGrpSpPr/>
        <p:nvPr/>
      </p:nvGrpSpPr>
      <p:grpSpPr>
        <a:xfrm>
          <a:off x="0" y="0"/>
          <a:ext cx="0" cy="0"/>
          <a:chOff x="0" y="0"/>
          <a:chExt cx="0" cy="0"/>
        </a:xfrm>
      </p:grpSpPr>
      <p:sp>
        <p:nvSpPr>
          <p:cNvPr id="351" name="Google Shape;351;p20"/>
          <p:cNvSpPr txBox="1"/>
          <p:nvPr>
            <p:ph type="title"/>
          </p:nvPr>
        </p:nvSpPr>
        <p:spPr>
          <a:xfrm>
            <a:off x="831850" y="1499047"/>
            <a:ext cx="10515600" cy="652482"/>
          </a:xfrm>
          <a:prstGeom prst="rect">
            <a:avLst/>
          </a:prstGeom>
          <a:noFill/>
          <a:ln>
            <a:noFill/>
          </a:ln>
        </p:spPr>
        <p:txBody>
          <a:bodyPr anchorCtr="0" anchor="b" bIns="45700" lIns="91425" spcFirstLastPara="1" rIns="91425" wrap="square" tIns="45700">
            <a:noAutofit/>
          </a:bodyPr>
          <a:lstStyle/>
          <a:p>
            <a:pPr indent="0" lvl="0" marL="0" marR="0" rtl="0" algn="l">
              <a:lnSpc>
                <a:spcPct val="90000"/>
              </a:lnSpc>
              <a:spcBef>
                <a:spcPts val="0"/>
              </a:spcBef>
              <a:spcAft>
                <a:spcPts val="0"/>
              </a:spcAft>
              <a:buClr>
                <a:schemeClr val="dk1"/>
              </a:buClr>
              <a:buSzPts val="4000"/>
              <a:buFont typeface="Verdana"/>
              <a:buNone/>
            </a:pPr>
            <a:r>
              <a:rPr lang="en-US"/>
              <a:t>Further Reading &amp; Resources</a:t>
            </a:r>
            <a:endParaRPr/>
          </a:p>
        </p:txBody>
      </p:sp>
      <p:sp>
        <p:nvSpPr>
          <p:cNvPr id="352" name="Google Shape;352;p20"/>
          <p:cNvSpPr txBox="1"/>
          <p:nvPr>
            <p:ph idx="1" type="body"/>
          </p:nvPr>
        </p:nvSpPr>
        <p:spPr>
          <a:xfrm>
            <a:off x="831850" y="2423809"/>
            <a:ext cx="10515600" cy="4058713"/>
          </a:xfrm>
          <a:prstGeom prst="rect">
            <a:avLst/>
          </a:prstGeom>
          <a:noFill/>
          <a:ln>
            <a:noFill/>
          </a:ln>
        </p:spPr>
        <p:txBody>
          <a:bodyPr anchorCtr="0" anchor="t" bIns="45700" lIns="91425" spcFirstLastPara="1" rIns="91425" wrap="square" tIns="45700">
            <a:noAutofit/>
          </a:bodyPr>
          <a:lstStyle/>
          <a:p>
            <a:pPr indent="-323850" lvl="0" marL="457200" rtl="0" algn="l">
              <a:lnSpc>
                <a:spcPct val="90000"/>
              </a:lnSpc>
              <a:spcBef>
                <a:spcPts val="1000"/>
              </a:spcBef>
              <a:spcAft>
                <a:spcPts val="0"/>
              </a:spcAft>
              <a:buSzPts val="1500"/>
              <a:buChar char="●"/>
            </a:pPr>
            <a:r>
              <a:rPr lang="en-US" sz="1500"/>
              <a:t>Video: </a:t>
            </a:r>
            <a:r>
              <a:rPr b="1" lang="en-US" sz="1500" u="sng">
                <a:solidFill>
                  <a:schemeClr val="hlink"/>
                </a:solidFill>
                <a:hlinkClick r:id="rId3"/>
              </a:rPr>
              <a:t>Social Class in the 21st Century</a:t>
            </a:r>
            <a:r>
              <a:rPr b="1" lang="en-US" sz="1500"/>
              <a:t> </a:t>
            </a:r>
            <a:r>
              <a:rPr lang="en-US" sz="1500"/>
              <a:t>by The London School of Economics and Political Science (LSE). Speakers: Fiona Devine and Mike Savage amongst others.</a:t>
            </a:r>
            <a:endParaRPr sz="1500"/>
          </a:p>
          <a:p>
            <a:pPr indent="-323850" lvl="0" marL="457200" rtl="0" algn="l">
              <a:lnSpc>
                <a:spcPct val="90000"/>
              </a:lnSpc>
              <a:spcBef>
                <a:spcPts val="0"/>
              </a:spcBef>
              <a:spcAft>
                <a:spcPts val="0"/>
              </a:spcAft>
              <a:buSzPts val="1500"/>
              <a:buChar char="●"/>
            </a:pPr>
            <a:r>
              <a:rPr lang="en-US" sz="1500"/>
              <a:t>Free online book </a:t>
            </a:r>
            <a:r>
              <a:rPr b="1" lang="en-US" sz="1500"/>
              <a:t>The Economy</a:t>
            </a:r>
            <a:r>
              <a:rPr lang="en-US" sz="1500"/>
              <a:t>: </a:t>
            </a:r>
            <a:r>
              <a:rPr lang="en-US" sz="1500" u="sng">
                <a:solidFill>
                  <a:schemeClr val="hlink"/>
                </a:solidFill>
                <a:hlinkClick r:id="rId4"/>
              </a:rPr>
              <a:t>Contents – The Economy</a:t>
            </a:r>
            <a:r>
              <a:rPr lang="en-US" sz="1500"/>
              <a:t> </a:t>
            </a:r>
            <a:endParaRPr sz="1500"/>
          </a:p>
          <a:p>
            <a:pPr indent="-323850" lvl="0" marL="457200" rtl="0" algn="l">
              <a:lnSpc>
                <a:spcPct val="90000"/>
              </a:lnSpc>
              <a:spcBef>
                <a:spcPts val="0"/>
              </a:spcBef>
              <a:spcAft>
                <a:spcPts val="0"/>
              </a:spcAft>
              <a:buSzPts val="1500"/>
              <a:buChar char="●"/>
            </a:pPr>
            <a:r>
              <a:rPr b="1" lang="en-US" sz="1500"/>
              <a:t>Tackling discrimination based on social origin</a:t>
            </a:r>
            <a:r>
              <a:rPr lang="en-US" sz="1500"/>
              <a:t>, EU Parliamentary Assembly Document 15499; April 2022 </a:t>
            </a:r>
            <a:r>
              <a:rPr lang="en-US" sz="1500" u="sng">
                <a:solidFill>
                  <a:schemeClr val="hlink"/>
                </a:solidFill>
                <a:hlinkClick r:id="rId5"/>
              </a:rPr>
              <a:t>https://pace.coe.int/en/files/30007/html</a:t>
            </a:r>
            <a:r>
              <a:rPr lang="en-US" sz="1500"/>
              <a:t> </a:t>
            </a:r>
            <a:endParaRPr sz="1500"/>
          </a:p>
          <a:p>
            <a:pPr indent="-323850" lvl="0" marL="457200" rtl="0" algn="l">
              <a:lnSpc>
                <a:spcPct val="90000"/>
              </a:lnSpc>
              <a:spcBef>
                <a:spcPts val="0"/>
              </a:spcBef>
              <a:spcAft>
                <a:spcPts val="0"/>
              </a:spcAft>
              <a:buSzPts val="1500"/>
              <a:buChar char="●"/>
            </a:pPr>
            <a:r>
              <a:rPr b="1" lang="en-US" sz="1500" u="sng">
                <a:solidFill>
                  <a:schemeClr val="hlink"/>
                </a:solidFill>
                <a:hlinkClick r:id="rId6"/>
              </a:rPr>
              <a:t>Applying Intersectionality &amp; Complexity Theory to Address the Social Determinants of Women's Health</a:t>
            </a:r>
            <a:r>
              <a:rPr lang="en-US" sz="1500"/>
              <a:t>, Elizabeth Mcgibbon and Charmaine M Mcpherson, Women’s Health &amp; Urban Life 10, May 2011</a:t>
            </a:r>
            <a:endParaRPr sz="1500"/>
          </a:p>
          <a:p>
            <a:pPr indent="-323850" lvl="0" marL="457200" rtl="0" algn="l">
              <a:lnSpc>
                <a:spcPct val="90000"/>
              </a:lnSpc>
              <a:spcBef>
                <a:spcPts val="0"/>
              </a:spcBef>
              <a:spcAft>
                <a:spcPts val="0"/>
              </a:spcAft>
              <a:buSzPts val="1500"/>
              <a:buChar char="●"/>
            </a:pPr>
            <a:r>
              <a:rPr lang="en-US" sz="1500"/>
              <a:t>Eurofound (2017), </a:t>
            </a:r>
            <a:r>
              <a:rPr b="1" lang="en-US" sz="1500" u="sng">
                <a:solidFill>
                  <a:schemeClr val="hlink"/>
                </a:solidFill>
                <a:hlinkClick r:id="rId7"/>
              </a:rPr>
              <a:t>Social mobility in the EU</a:t>
            </a:r>
            <a:r>
              <a:rPr lang="en-US" sz="1500"/>
              <a:t>, Publications Office of the European Union, Luxembourg</a:t>
            </a:r>
            <a:endParaRPr sz="1500"/>
          </a:p>
          <a:p>
            <a:pPr indent="-323850" lvl="0" marL="457200" rtl="0" algn="l">
              <a:lnSpc>
                <a:spcPct val="90000"/>
              </a:lnSpc>
              <a:spcBef>
                <a:spcPts val="0"/>
              </a:spcBef>
              <a:spcAft>
                <a:spcPts val="0"/>
              </a:spcAft>
              <a:buSzPts val="1500"/>
              <a:buChar char="●"/>
            </a:pPr>
            <a:r>
              <a:rPr lang="en-US" sz="1500"/>
              <a:t>Savage, M., Devine, F., et al (2013). </a:t>
            </a:r>
            <a:r>
              <a:rPr i="1" lang="en-US" sz="1500"/>
              <a:t>A New Model of Social Class? Findings from the BBC’s Great British Class Survey Experiment</a:t>
            </a:r>
            <a:r>
              <a:rPr lang="en-US" sz="1500"/>
              <a:t>, Sociology, 47 (2), 219 -250. Available at </a:t>
            </a:r>
            <a:r>
              <a:rPr lang="en-US" sz="1500" u="sng">
                <a:solidFill>
                  <a:schemeClr val="hlink"/>
                </a:solidFill>
                <a:hlinkClick r:id="rId8"/>
              </a:rPr>
              <a:t>https://journals.sagepub.com/doi/pdf/10.1177/0038038513481128</a:t>
            </a:r>
            <a:r>
              <a:rPr lang="en-US" sz="1500"/>
              <a:t> (April 2023)</a:t>
            </a:r>
            <a:endParaRPr sz="1500"/>
          </a:p>
          <a:p>
            <a:pPr indent="-323850" lvl="0" marL="457200" rtl="0" algn="l">
              <a:lnSpc>
                <a:spcPct val="90000"/>
              </a:lnSpc>
              <a:spcBef>
                <a:spcPts val="0"/>
              </a:spcBef>
              <a:spcAft>
                <a:spcPts val="0"/>
              </a:spcAft>
              <a:buSzPts val="1500"/>
              <a:buChar char="●"/>
            </a:pPr>
            <a:r>
              <a:rPr lang="en-US" sz="1500" u="sng">
                <a:solidFill>
                  <a:schemeClr val="hlink"/>
                </a:solidFill>
                <a:hlinkClick r:id="rId9"/>
              </a:rPr>
              <a:t>Understanding the gender pay gap: definition and causes</a:t>
            </a:r>
            <a:endParaRPr sz="1500"/>
          </a:p>
          <a:p>
            <a:pPr indent="-323850" lvl="0" marL="457200" rtl="0" algn="l">
              <a:lnSpc>
                <a:spcPct val="90000"/>
              </a:lnSpc>
              <a:spcBef>
                <a:spcPts val="0"/>
              </a:spcBef>
              <a:spcAft>
                <a:spcPts val="0"/>
              </a:spcAft>
              <a:buSzPts val="1500"/>
              <a:buChar char="●"/>
            </a:pPr>
            <a:r>
              <a:rPr lang="en-US" sz="1500" u="sng">
                <a:solidFill>
                  <a:schemeClr val="hlink"/>
                </a:solidFill>
                <a:hlinkClick r:id="rId10"/>
              </a:rPr>
              <a:t>The gender pay gap situation in the EU</a:t>
            </a:r>
            <a:endParaRPr sz="1500"/>
          </a:p>
          <a:p>
            <a:pPr indent="-323850" lvl="0" marL="457200" rtl="0" algn="l">
              <a:lnSpc>
                <a:spcPct val="90000"/>
              </a:lnSpc>
              <a:spcBef>
                <a:spcPts val="0"/>
              </a:spcBef>
              <a:spcAft>
                <a:spcPts val="0"/>
              </a:spcAft>
              <a:buSzPts val="1500"/>
              <a:buChar char="●"/>
            </a:pPr>
            <a:r>
              <a:rPr lang="en-US" sz="1500" u="sng">
                <a:solidFill>
                  <a:schemeClr val="hlink"/>
                </a:solidFill>
                <a:hlinkClick r:id="rId11"/>
              </a:rPr>
              <a:t>The gender gap in employment: What's holding women back? - InfoStories</a:t>
            </a:r>
            <a:r>
              <a:rPr lang="en-US" sz="1500"/>
              <a:t>, International Labour Organisation, 2017 (updated 2022)</a:t>
            </a:r>
            <a:endParaRPr sz="15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 name="Shape 81"/>
        <p:cNvGrpSpPr/>
        <p:nvPr/>
      </p:nvGrpSpPr>
      <p:grpSpPr>
        <a:xfrm>
          <a:off x="0" y="0"/>
          <a:ext cx="0" cy="0"/>
          <a:chOff x="0" y="0"/>
          <a:chExt cx="0" cy="0"/>
        </a:xfrm>
      </p:grpSpPr>
      <p:sp>
        <p:nvSpPr>
          <p:cNvPr id="82" name="Google Shape;82;g23ab14a257d_0_19"/>
          <p:cNvSpPr txBox="1"/>
          <p:nvPr>
            <p:ph type="title"/>
          </p:nvPr>
        </p:nvSpPr>
        <p:spPr>
          <a:xfrm>
            <a:off x="831850" y="1499047"/>
            <a:ext cx="10515600" cy="652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4000"/>
              <a:buNone/>
            </a:pPr>
            <a:r>
              <a:rPr lang="en-US"/>
              <a:t>Introduction (cont…)</a:t>
            </a:r>
            <a:endParaRPr/>
          </a:p>
        </p:txBody>
      </p:sp>
      <p:sp>
        <p:nvSpPr>
          <p:cNvPr id="83" name="Google Shape;83;g23ab14a257d_0_19"/>
          <p:cNvSpPr txBox="1"/>
          <p:nvPr>
            <p:ph idx="1" type="body"/>
          </p:nvPr>
        </p:nvSpPr>
        <p:spPr>
          <a:xfrm>
            <a:off x="831850" y="2710927"/>
            <a:ext cx="10515600" cy="3292200"/>
          </a:xfrm>
          <a:prstGeom prst="rect">
            <a:avLst/>
          </a:prstGeom>
          <a:noFill/>
          <a:ln>
            <a:noFill/>
          </a:ln>
        </p:spPr>
        <p:txBody>
          <a:bodyPr anchorCtr="0" anchor="t" bIns="45700" lIns="91425" spcFirstLastPara="1" rIns="91425" wrap="square" tIns="45700">
            <a:noAutofit/>
          </a:bodyPr>
          <a:lstStyle/>
          <a:p>
            <a:pPr indent="-381000" lvl="0" marL="457200" rtl="0" algn="l">
              <a:lnSpc>
                <a:spcPct val="90000"/>
              </a:lnSpc>
              <a:spcBef>
                <a:spcPts val="1000"/>
              </a:spcBef>
              <a:spcAft>
                <a:spcPts val="0"/>
              </a:spcAft>
              <a:buSzPts val="2400"/>
              <a:buChar char="●"/>
            </a:pPr>
            <a:r>
              <a:rPr lang="en-US"/>
              <a:t>Notions of social origin, socioeconomic status, social mobility and social justice are closely intertwined.</a:t>
            </a:r>
            <a:endParaRPr/>
          </a:p>
          <a:p>
            <a:pPr indent="0" lvl="0" marL="457200" rtl="0" algn="l">
              <a:lnSpc>
                <a:spcPct val="90000"/>
              </a:lnSpc>
              <a:spcBef>
                <a:spcPts val="1000"/>
              </a:spcBef>
              <a:spcAft>
                <a:spcPts val="0"/>
              </a:spcAft>
              <a:buSzPts val="2400"/>
              <a:buNone/>
            </a:pPr>
            <a:r>
              <a:t/>
            </a:r>
            <a:endParaRPr/>
          </a:p>
          <a:p>
            <a:pPr indent="-381000" lvl="0" marL="457200" rtl="0" algn="l">
              <a:lnSpc>
                <a:spcPct val="90000"/>
              </a:lnSpc>
              <a:spcBef>
                <a:spcPts val="1000"/>
              </a:spcBef>
              <a:spcAft>
                <a:spcPts val="0"/>
              </a:spcAft>
              <a:buSzPts val="2400"/>
              <a:buChar char="●"/>
            </a:pPr>
            <a:r>
              <a:rPr lang="en-US"/>
              <a:t>It is essential to clarify the distinction between these.</a:t>
            </a:r>
            <a:endParaRPr/>
          </a:p>
          <a:p>
            <a:pPr indent="0" lvl="0" marL="457200" rtl="0" algn="l">
              <a:lnSpc>
                <a:spcPct val="90000"/>
              </a:lnSpc>
              <a:spcBef>
                <a:spcPts val="1000"/>
              </a:spcBef>
              <a:spcAft>
                <a:spcPts val="0"/>
              </a:spcAft>
              <a:buSzPts val="2400"/>
              <a:buNone/>
            </a:pPr>
            <a:r>
              <a:t/>
            </a:r>
            <a:endParaRPr/>
          </a:p>
          <a:p>
            <a:pPr indent="-381000" lvl="0" marL="457200" rtl="0" algn="l">
              <a:lnSpc>
                <a:spcPct val="90000"/>
              </a:lnSpc>
              <a:spcBef>
                <a:spcPts val="1000"/>
              </a:spcBef>
              <a:spcAft>
                <a:spcPts val="0"/>
              </a:spcAft>
              <a:buSzPts val="2400"/>
              <a:buChar char="●"/>
            </a:pPr>
            <a:r>
              <a:rPr lang="en-US"/>
              <a:t>It is important to note that these factors often intersect with other potential grounds of discrimination, such as gender, marital status, colour, national or ethnic origin, disability or age.</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g23ab14a257d_0_6"/>
          <p:cNvSpPr txBox="1"/>
          <p:nvPr>
            <p:ph type="title"/>
          </p:nvPr>
        </p:nvSpPr>
        <p:spPr>
          <a:xfrm>
            <a:off x="831850" y="1499047"/>
            <a:ext cx="10515600" cy="652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4000"/>
              <a:buNone/>
            </a:pPr>
            <a:r>
              <a:rPr lang="en-US"/>
              <a:t>Basic Concepts &amp; Definitions</a:t>
            </a:r>
            <a:endParaRPr/>
          </a:p>
        </p:txBody>
      </p:sp>
      <p:sp>
        <p:nvSpPr>
          <p:cNvPr id="90" name="Google Shape;90;g23ab14a257d_0_6"/>
          <p:cNvSpPr txBox="1"/>
          <p:nvPr>
            <p:ph idx="1" type="body"/>
          </p:nvPr>
        </p:nvSpPr>
        <p:spPr>
          <a:xfrm>
            <a:off x="838200" y="2471225"/>
            <a:ext cx="10515600" cy="3574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400"/>
              <a:buNone/>
            </a:pPr>
            <a:r>
              <a:rPr lang="en-US"/>
              <a:t>The following definitions are taken from the reading material in preparation for this session:</a:t>
            </a:r>
            <a:endParaRPr/>
          </a:p>
          <a:p>
            <a:pPr indent="0" lvl="0" marL="0" rtl="0" algn="l">
              <a:lnSpc>
                <a:spcPct val="90000"/>
              </a:lnSpc>
              <a:spcBef>
                <a:spcPts val="1000"/>
              </a:spcBef>
              <a:spcAft>
                <a:spcPts val="0"/>
              </a:spcAft>
              <a:buSzPts val="2400"/>
              <a:buNone/>
            </a:pPr>
            <a:r>
              <a:rPr lang="en-US"/>
              <a:t> </a:t>
            </a:r>
            <a:endParaRPr/>
          </a:p>
          <a:p>
            <a:pPr indent="0" lvl="0" marL="0" rtl="0" algn="l">
              <a:lnSpc>
                <a:spcPct val="90000"/>
              </a:lnSpc>
              <a:spcBef>
                <a:spcPts val="1000"/>
              </a:spcBef>
              <a:spcAft>
                <a:spcPts val="0"/>
              </a:spcAft>
              <a:buSzPts val="2400"/>
              <a:buNone/>
            </a:pPr>
            <a:r>
              <a:rPr lang="en-US"/>
              <a:t>EU Parliamentary Assembly Document 15499 of 11 April 2022</a:t>
            </a:r>
            <a:endParaRPr/>
          </a:p>
          <a:p>
            <a:pPr indent="0" lvl="0" marL="0" rtl="0" algn="l">
              <a:lnSpc>
                <a:spcPct val="90000"/>
              </a:lnSpc>
              <a:spcBef>
                <a:spcPts val="1000"/>
              </a:spcBef>
              <a:spcAft>
                <a:spcPts val="0"/>
              </a:spcAft>
              <a:buSzPts val="2400"/>
              <a:buNone/>
            </a:pPr>
            <a:r>
              <a:rPr lang="en-US"/>
              <a:t>Title: </a:t>
            </a:r>
            <a:r>
              <a:rPr b="1" lang="en-US" u="sng">
                <a:solidFill>
                  <a:schemeClr val="hlink"/>
                </a:solidFill>
                <a:hlinkClick r:id="rId3"/>
              </a:rPr>
              <a:t>Tackling discrimination based on social origin</a:t>
            </a:r>
            <a:endParaRPr b="1"/>
          </a:p>
          <a:p>
            <a:pPr indent="0" lvl="0" marL="0" rtl="0" algn="l">
              <a:lnSpc>
                <a:spcPct val="90000"/>
              </a:lnSpc>
              <a:spcBef>
                <a:spcPts val="1000"/>
              </a:spcBef>
              <a:spcAft>
                <a:spcPts val="0"/>
              </a:spcAft>
              <a:buSzPts val="2400"/>
              <a:buNone/>
            </a:pPr>
            <a:r>
              <a:rPr lang="en-US"/>
              <a:t>By the Committee on Equality and Non-Discrimination. </a:t>
            </a:r>
            <a:endParaRPr/>
          </a:p>
          <a:p>
            <a:pPr indent="0" lvl="0" marL="0" rtl="0" algn="l">
              <a:lnSpc>
                <a:spcPct val="90000"/>
              </a:lnSpc>
              <a:spcBef>
                <a:spcPts val="1000"/>
              </a:spcBef>
              <a:spcAft>
                <a:spcPts val="0"/>
              </a:spcAft>
              <a:buSzPts val="2400"/>
              <a:buNone/>
            </a:pPr>
            <a:r>
              <a:t/>
            </a:r>
            <a:endParaRPr/>
          </a:p>
          <a:p>
            <a:pPr indent="0" lvl="0" marL="0" rtl="0" algn="l">
              <a:lnSpc>
                <a:spcPct val="90000"/>
              </a:lnSpc>
              <a:spcBef>
                <a:spcPts val="1000"/>
              </a:spcBef>
              <a:spcAft>
                <a:spcPts val="0"/>
              </a:spcAft>
              <a:buSzPts val="2400"/>
              <a:buNone/>
            </a:pPr>
            <a:r>
              <a:rPr lang="en-US"/>
              <a:t>Rapporteur: Ms Selin Sayek Böke</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g23ab14a257d_0_13"/>
          <p:cNvSpPr txBox="1"/>
          <p:nvPr>
            <p:ph type="title"/>
          </p:nvPr>
        </p:nvSpPr>
        <p:spPr>
          <a:xfrm>
            <a:off x="831850" y="1499047"/>
            <a:ext cx="10515600" cy="652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4000"/>
              <a:buNone/>
            </a:pPr>
            <a:r>
              <a:rPr lang="en-US"/>
              <a:t>Social Origin</a:t>
            </a:r>
            <a:endParaRPr/>
          </a:p>
        </p:txBody>
      </p:sp>
      <p:sp>
        <p:nvSpPr>
          <p:cNvPr id="97" name="Google Shape;97;g23ab14a257d_0_13"/>
          <p:cNvSpPr txBox="1"/>
          <p:nvPr>
            <p:ph idx="1" type="body"/>
          </p:nvPr>
        </p:nvSpPr>
        <p:spPr>
          <a:xfrm>
            <a:off x="831850" y="2423700"/>
            <a:ext cx="6998100" cy="36753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400"/>
              <a:buNone/>
            </a:pPr>
            <a:r>
              <a:rPr b="1" lang="en-US" sz="2200"/>
              <a:t>Social origin can be understood as referring to the social (class) background into which a person was born and/or that shaped their formative years: their origin, upbringing or starting point in life. </a:t>
            </a:r>
            <a:endParaRPr b="1" sz="2200"/>
          </a:p>
          <a:p>
            <a:pPr indent="-368300" lvl="0" marL="457200" rtl="0" algn="l">
              <a:lnSpc>
                <a:spcPct val="90000"/>
              </a:lnSpc>
              <a:spcBef>
                <a:spcPts val="1000"/>
              </a:spcBef>
              <a:spcAft>
                <a:spcPts val="0"/>
              </a:spcAft>
              <a:buSzPts val="2200"/>
              <a:buChar char="●"/>
            </a:pPr>
            <a:r>
              <a:rPr lang="en-US" sz="2200"/>
              <a:t>Similar terms used in national legislation include social affiliation and social/class descent.</a:t>
            </a:r>
            <a:endParaRPr sz="2200"/>
          </a:p>
          <a:p>
            <a:pPr indent="-368300" lvl="0" marL="457200" rtl="0" algn="l">
              <a:lnSpc>
                <a:spcPct val="90000"/>
              </a:lnSpc>
              <a:spcBef>
                <a:spcPts val="0"/>
              </a:spcBef>
              <a:spcAft>
                <a:spcPts val="0"/>
              </a:spcAft>
              <a:buSzPts val="2200"/>
              <a:buChar char="●"/>
            </a:pPr>
            <a:r>
              <a:rPr lang="en-US" sz="2200"/>
              <a:t>Social origin can lead to attributes like: accent, self-perception and access to personal/professional networks amongst others.</a:t>
            </a:r>
            <a:endParaRPr sz="2200"/>
          </a:p>
        </p:txBody>
      </p:sp>
      <p:pic>
        <p:nvPicPr>
          <p:cNvPr id="98" name="Google Shape;98;g23ab14a257d_0_13"/>
          <p:cNvPicPr preferRelativeResize="0"/>
          <p:nvPr/>
        </p:nvPicPr>
        <p:blipFill rotWithShape="1">
          <a:blip r:embed="rId3">
            <a:alphaModFix/>
          </a:blip>
          <a:srcRect b="0" l="0" r="0" t="0"/>
          <a:stretch/>
        </p:blipFill>
        <p:spPr>
          <a:xfrm>
            <a:off x="8003475" y="2423675"/>
            <a:ext cx="3528024" cy="367535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g23ab14a257d_0_25"/>
          <p:cNvSpPr txBox="1"/>
          <p:nvPr>
            <p:ph type="title"/>
          </p:nvPr>
        </p:nvSpPr>
        <p:spPr>
          <a:xfrm>
            <a:off x="831850" y="1499047"/>
            <a:ext cx="10515600" cy="652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4000"/>
              <a:buNone/>
            </a:pPr>
            <a:r>
              <a:rPr lang="en-US"/>
              <a:t>Socioeconomic Status</a:t>
            </a:r>
            <a:endParaRPr/>
          </a:p>
        </p:txBody>
      </p:sp>
      <p:sp>
        <p:nvSpPr>
          <p:cNvPr id="105" name="Google Shape;105;g23ab14a257d_0_25"/>
          <p:cNvSpPr txBox="1"/>
          <p:nvPr>
            <p:ph idx="1" type="body"/>
          </p:nvPr>
        </p:nvSpPr>
        <p:spPr>
          <a:xfrm>
            <a:off x="831850" y="2482750"/>
            <a:ext cx="7597500" cy="3292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400"/>
              <a:buNone/>
            </a:pPr>
            <a:r>
              <a:rPr b="1" lang="en-US"/>
              <a:t>Socioeconomic status</a:t>
            </a:r>
            <a:r>
              <a:rPr lang="en-US"/>
              <a:t> - used interchangeably with terms such as </a:t>
            </a:r>
            <a:r>
              <a:rPr i="1" lang="en-US"/>
              <a:t>social status</a:t>
            </a:r>
            <a:r>
              <a:rPr lang="en-US"/>
              <a:t> or </a:t>
            </a:r>
            <a:r>
              <a:rPr i="1" lang="en-US"/>
              <a:t>social circumstances</a:t>
            </a:r>
            <a:r>
              <a:rPr lang="en-US"/>
              <a:t> - </a:t>
            </a:r>
            <a:r>
              <a:rPr b="1" lang="en-US"/>
              <a:t>can be understood to refer to a person’s current position in society. </a:t>
            </a:r>
            <a:endParaRPr/>
          </a:p>
          <a:p>
            <a:pPr indent="-381000" lvl="0" marL="457200" rtl="0" algn="l">
              <a:lnSpc>
                <a:spcPct val="90000"/>
              </a:lnSpc>
              <a:spcBef>
                <a:spcPts val="1000"/>
              </a:spcBef>
              <a:spcAft>
                <a:spcPts val="0"/>
              </a:spcAft>
              <a:buSzPts val="2400"/>
              <a:buChar char="●"/>
            </a:pPr>
            <a:r>
              <a:rPr lang="en-US"/>
              <a:t>This may or may not coincide with the social situation from which they originate.</a:t>
            </a:r>
            <a:endParaRPr/>
          </a:p>
          <a:p>
            <a:pPr indent="-381000" lvl="0" marL="457200" rtl="0" algn="l">
              <a:lnSpc>
                <a:spcPct val="90000"/>
              </a:lnSpc>
              <a:spcBef>
                <a:spcPts val="0"/>
              </a:spcBef>
              <a:spcAft>
                <a:spcPts val="0"/>
              </a:spcAft>
              <a:buSzPts val="2400"/>
              <a:buChar char="●"/>
            </a:pPr>
            <a:r>
              <a:rPr lang="en-US"/>
              <a:t>It may be influenced by factors such as: income, wealth, residential area, level of education, social circles and other characteristics that may change over the course of time.</a:t>
            </a:r>
            <a:endParaRPr/>
          </a:p>
        </p:txBody>
      </p:sp>
      <p:pic>
        <p:nvPicPr>
          <p:cNvPr id="106" name="Google Shape;106;g23ab14a257d_0_25"/>
          <p:cNvPicPr preferRelativeResize="0"/>
          <p:nvPr/>
        </p:nvPicPr>
        <p:blipFill rotWithShape="1">
          <a:blip r:embed="rId3">
            <a:alphaModFix/>
          </a:blip>
          <a:srcRect b="0" l="0" r="0" t="0"/>
          <a:stretch/>
        </p:blipFill>
        <p:spPr>
          <a:xfrm>
            <a:off x="8190325" y="2482750"/>
            <a:ext cx="3596576" cy="359657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g23ab14a257d_0_31"/>
          <p:cNvSpPr txBox="1"/>
          <p:nvPr>
            <p:ph type="title"/>
          </p:nvPr>
        </p:nvSpPr>
        <p:spPr>
          <a:xfrm>
            <a:off x="831850" y="1499047"/>
            <a:ext cx="10515600" cy="652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4000"/>
              <a:buNone/>
            </a:pPr>
            <a:r>
              <a:rPr lang="en-US"/>
              <a:t>Social Mobility</a:t>
            </a:r>
            <a:endParaRPr/>
          </a:p>
        </p:txBody>
      </p:sp>
      <p:sp>
        <p:nvSpPr>
          <p:cNvPr id="113" name="Google Shape;113;g23ab14a257d_0_31"/>
          <p:cNvSpPr txBox="1"/>
          <p:nvPr>
            <p:ph idx="1" type="body"/>
          </p:nvPr>
        </p:nvSpPr>
        <p:spPr>
          <a:xfrm>
            <a:off x="831850" y="2482324"/>
            <a:ext cx="10515600" cy="42084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400"/>
              <a:buNone/>
            </a:pPr>
            <a:r>
              <a:rPr b="1" lang="en-US"/>
              <a:t>Social mobility refers to the movement of individuals, families, households or other categories of people between social strata in society.</a:t>
            </a:r>
            <a:endParaRPr b="1"/>
          </a:p>
          <a:p>
            <a:pPr indent="-381000" lvl="0" marL="457200" rtl="0" algn="l">
              <a:lnSpc>
                <a:spcPct val="90000"/>
              </a:lnSpc>
              <a:spcBef>
                <a:spcPts val="1000"/>
              </a:spcBef>
              <a:spcAft>
                <a:spcPts val="0"/>
              </a:spcAft>
              <a:buSzPts val="2400"/>
              <a:buChar char="●"/>
            </a:pPr>
            <a:r>
              <a:rPr lang="en-US"/>
              <a:t>It is a change in one’s social status from a previous social position.</a:t>
            </a:r>
            <a:endParaRPr/>
          </a:p>
          <a:p>
            <a:pPr indent="-381000" lvl="0" marL="457200" rtl="0" algn="l">
              <a:lnSpc>
                <a:spcPct val="90000"/>
              </a:lnSpc>
              <a:spcBef>
                <a:spcPts val="0"/>
              </a:spcBef>
              <a:spcAft>
                <a:spcPts val="0"/>
              </a:spcAft>
              <a:buSzPts val="2400"/>
              <a:buChar char="●"/>
            </a:pPr>
            <a:r>
              <a:rPr lang="en-US"/>
              <a:t>People may experience upward, downward, as well as horizontal social mobility</a:t>
            </a:r>
            <a:endParaRPr/>
          </a:p>
          <a:p>
            <a:pPr indent="-381000" lvl="0" marL="457200" rtl="0" algn="l">
              <a:lnSpc>
                <a:spcPct val="90000"/>
              </a:lnSpc>
              <a:spcBef>
                <a:spcPts val="0"/>
              </a:spcBef>
              <a:spcAft>
                <a:spcPts val="0"/>
              </a:spcAft>
              <a:buSzPts val="2400"/>
              <a:buChar char="●"/>
            </a:pPr>
            <a:r>
              <a:rPr lang="en-US"/>
              <a:t>More information: Eurofound 2017, </a:t>
            </a:r>
            <a:r>
              <a:rPr b="1" lang="en-US" u="sng">
                <a:solidFill>
                  <a:schemeClr val="hlink"/>
                </a:solidFill>
                <a:hlinkClick r:id="rId3"/>
              </a:rPr>
              <a:t>Social Mobility in the EU</a:t>
            </a:r>
            <a:r>
              <a:rPr lang="en-US"/>
              <a:t>, Publications Office of the European Union, Luxembourg (pp. 3-4).</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sp>
        <p:nvSpPr>
          <p:cNvPr id="119" name="Google Shape;119;g23ab14a257d_0_38"/>
          <p:cNvSpPr txBox="1"/>
          <p:nvPr>
            <p:ph type="title"/>
          </p:nvPr>
        </p:nvSpPr>
        <p:spPr>
          <a:xfrm>
            <a:off x="831850" y="1499047"/>
            <a:ext cx="10515600" cy="652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4000"/>
              <a:buNone/>
            </a:pPr>
            <a:r>
              <a:rPr lang="en-US"/>
              <a:t>Variations in Social Mobility</a:t>
            </a:r>
            <a:endParaRPr/>
          </a:p>
        </p:txBody>
      </p:sp>
      <p:sp>
        <p:nvSpPr>
          <p:cNvPr id="120" name="Google Shape;120;g23ab14a257d_0_38"/>
          <p:cNvSpPr txBox="1"/>
          <p:nvPr>
            <p:ph idx="1" type="body"/>
          </p:nvPr>
        </p:nvSpPr>
        <p:spPr>
          <a:xfrm>
            <a:off x="831850" y="2476875"/>
            <a:ext cx="6145500" cy="3964800"/>
          </a:xfrm>
          <a:prstGeom prst="rect">
            <a:avLst/>
          </a:prstGeom>
          <a:noFill/>
          <a:ln>
            <a:noFill/>
          </a:ln>
        </p:spPr>
        <p:txBody>
          <a:bodyPr anchorCtr="0" anchor="t" bIns="45700" lIns="91425" spcFirstLastPara="1" rIns="91425" wrap="square" tIns="45700">
            <a:noAutofit/>
          </a:bodyPr>
          <a:lstStyle/>
          <a:p>
            <a:pPr indent="-355600" lvl="0" marL="457200" rtl="0" algn="l">
              <a:lnSpc>
                <a:spcPct val="90000"/>
              </a:lnSpc>
              <a:spcBef>
                <a:spcPts val="1000"/>
              </a:spcBef>
              <a:spcAft>
                <a:spcPts val="0"/>
              </a:spcAft>
              <a:buSzPts val="2000"/>
              <a:buChar char="●"/>
            </a:pPr>
            <a:r>
              <a:rPr lang="en-US" sz="2000"/>
              <a:t>Of common interest is </a:t>
            </a:r>
            <a:r>
              <a:rPr b="1" lang="en-US" sz="2000"/>
              <a:t>vertical mobility</a:t>
            </a:r>
            <a:r>
              <a:rPr lang="en-US" sz="2000"/>
              <a:t>, upward or downward.</a:t>
            </a:r>
            <a:endParaRPr sz="2000"/>
          </a:p>
          <a:p>
            <a:pPr indent="0" lvl="0" marL="457200" rtl="0" algn="l">
              <a:lnSpc>
                <a:spcPct val="90000"/>
              </a:lnSpc>
              <a:spcBef>
                <a:spcPts val="1000"/>
              </a:spcBef>
              <a:spcAft>
                <a:spcPts val="0"/>
              </a:spcAft>
              <a:buSzPts val="2400"/>
              <a:buNone/>
            </a:pPr>
            <a:r>
              <a:t/>
            </a:r>
            <a:endParaRPr sz="2000"/>
          </a:p>
          <a:p>
            <a:pPr indent="-355600" lvl="0" marL="457200" rtl="0" algn="l">
              <a:lnSpc>
                <a:spcPct val="90000"/>
              </a:lnSpc>
              <a:spcBef>
                <a:spcPts val="1000"/>
              </a:spcBef>
              <a:spcAft>
                <a:spcPts val="0"/>
              </a:spcAft>
              <a:buSzPts val="2000"/>
              <a:buChar char="●"/>
            </a:pPr>
            <a:r>
              <a:rPr b="1" lang="en-US" sz="2000"/>
              <a:t>Horizontal mobility</a:t>
            </a:r>
            <a:r>
              <a:rPr lang="en-US" sz="2000"/>
              <a:t> occurs when a person changes their occupation but their overall social standing remains unchanged. </a:t>
            </a:r>
            <a:r>
              <a:rPr i="1" lang="en-US" sz="2000"/>
              <a:t>For example, if a doctor goes from practicing medicine to teaching in a medical school, the occupation changes but their prestige and social standing likely remain the same.</a:t>
            </a:r>
            <a:endParaRPr i="1" sz="2000"/>
          </a:p>
        </p:txBody>
      </p:sp>
      <p:pic>
        <p:nvPicPr>
          <p:cNvPr id="121" name="Google Shape;121;g23ab14a257d_0_38"/>
          <p:cNvPicPr preferRelativeResize="0"/>
          <p:nvPr/>
        </p:nvPicPr>
        <p:blipFill rotWithShape="1">
          <a:blip r:embed="rId3">
            <a:alphaModFix/>
          </a:blip>
          <a:srcRect b="0" l="0" r="0" t="0"/>
          <a:stretch/>
        </p:blipFill>
        <p:spPr>
          <a:xfrm>
            <a:off x="7129750" y="2303947"/>
            <a:ext cx="4909850" cy="3429223"/>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GEPARD">
  <a:themeElements>
    <a:clrScheme name="US">
      <a:dk1>
        <a:srgbClr val="002D59"/>
      </a:dk1>
      <a:lt1>
        <a:srgbClr val="FFFFFF"/>
      </a:lt1>
      <a:dk2>
        <a:srgbClr val="004993"/>
      </a:dk2>
      <a:lt2>
        <a:srgbClr val="E7E6E6"/>
      </a:lt2>
      <a:accent1>
        <a:srgbClr val="C00000"/>
      </a:accent1>
      <a:accent2>
        <a:srgbClr val="FF0000"/>
      </a:accent2>
      <a:accent3>
        <a:srgbClr val="A5A5A5"/>
      </a:accent3>
      <a:accent4>
        <a:srgbClr val="FFC000"/>
      </a:accent4>
      <a:accent5>
        <a:srgbClr val="5BADFF"/>
      </a:accent5>
      <a:accent6>
        <a:srgbClr val="92D050"/>
      </a:accent6>
      <a:hlink>
        <a:srgbClr val="0071E2"/>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2023-04-13T12:45:17Z</dcterms:created>
  <dc:creator>Roderick Vassallo</dc:creator>
</cp:coreProperties>
</file>